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14"/>
  </p:notesMasterIdLst>
  <p:sldIdLst>
    <p:sldId id="256" r:id="rId2"/>
    <p:sldId id="259" r:id="rId3"/>
    <p:sldId id="258" r:id="rId4"/>
    <p:sldId id="261" r:id="rId5"/>
    <p:sldId id="260" r:id="rId6"/>
    <p:sldId id="271" r:id="rId7"/>
    <p:sldId id="262" r:id="rId8"/>
    <p:sldId id="269" r:id="rId9"/>
    <p:sldId id="266" r:id="rId10"/>
    <p:sldId id="267" r:id="rId11"/>
    <p:sldId id="264" r:id="rId12"/>
    <p:sldId id="270"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CDDD"/>
    <a:srgbClr val="D6A1D7"/>
    <a:srgbClr val="D99694"/>
    <a:srgbClr val="FF6565"/>
    <a:srgbClr val="51534B"/>
    <a:srgbClr val="558ED5"/>
    <a:srgbClr val="7F7F7F"/>
    <a:srgbClr val="9DC3E6"/>
    <a:srgbClr val="FDFDF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94836" autoAdjust="0"/>
  </p:normalViewPr>
  <p:slideViewPr>
    <p:cSldViewPr snapToGrid="0" snapToObjects="1">
      <p:cViewPr varScale="1">
        <p:scale>
          <a:sx n="104" d="100"/>
          <a:sy n="104" d="100"/>
        </p:scale>
        <p:origin x="780" y="114"/>
      </p:cViewPr>
      <p:guideLst>
        <p:guide orient="horz" pos="2160"/>
        <p:guide pos="3840"/>
      </p:guideLst>
    </p:cSldViewPr>
  </p:slideViewPr>
  <p:notesTextViewPr>
    <p:cViewPr>
      <p:scale>
        <a:sx n="100" d="100"/>
        <a:sy n="100" d="100"/>
      </p:scale>
      <p:origin x="0" y="0"/>
    </p:cViewPr>
  </p:notesTextViewPr>
  <p:notesViewPr>
    <p:cSldViewPr snapToGrid="0" snapToObjects="1">
      <p:cViewPr varScale="1">
        <p:scale>
          <a:sx n="123" d="100"/>
          <a:sy n="123" d="100"/>
        </p:scale>
        <p:origin x="-2816"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5F3E31-9781-B24F-87A9-F98653FBF465}" type="datetimeFigureOut">
              <a:rPr lang="en-US" smtClean="0"/>
              <a:t>2/6/2024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1F4F8C-1785-AC43-97F9-C9301BD933C9}" type="slidenum">
              <a:rPr lang="en-US" smtClean="0"/>
              <a:t>‹#›</a:t>
            </a:fld>
            <a:endParaRPr lang="en-US"/>
          </a:p>
        </p:txBody>
      </p:sp>
    </p:spTree>
    <p:extLst>
      <p:ext uri="{BB962C8B-B14F-4D97-AF65-F5344CB8AC3E}">
        <p14:creationId xmlns:p14="http://schemas.microsoft.com/office/powerpoint/2010/main" val="181847665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50053AB-45AA-434D-8BDE-5525BA81273B}"/>
              </a:ext>
            </a:extLst>
          </p:cNvPr>
          <p:cNvSpPr/>
          <p:nvPr userDrawn="1"/>
        </p:nvSpPr>
        <p:spPr>
          <a:xfrm>
            <a:off x="70104" y="68580"/>
            <a:ext cx="12051792" cy="6720840"/>
          </a:xfrm>
          <a:prstGeom prst="rect">
            <a:avLst/>
          </a:prstGeom>
          <a:gradFill>
            <a:gsLst>
              <a:gs pos="5000">
                <a:srgbClr val="370000"/>
              </a:gs>
              <a:gs pos="76000">
                <a:srgbClr val="500000"/>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264459" y="2705301"/>
            <a:ext cx="118872" cy="137160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11808669" y="2705301"/>
            <a:ext cx="118872" cy="137160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914400" y="2693989"/>
            <a:ext cx="10363200" cy="1470025"/>
          </a:xfrm>
        </p:spPr>
        <p:txBody>
          <a:bodyPr>
            <a:normAutofit/>
          </a:bodyPr>
          <a:lstStyle>
            <a:lvl1pPr>
              <a:defRPr sz="4200" b="1">
                <a:solidFill>
                  <a:schemeClr val="bg1"/>
                </a:solidFill>
                <a:latin typeface="Arial" charset="0"/>
                <a:ea typeface="Arial" charset="0"/>
                <a:cs typeface="Arial" charset="0"/>
              </a:defRPr>
            </a:lvl1pPr>
          </a:lstStyle>
          <a:p>
            <a:r>
              <a:rPr lang="en-US" dirty="0"/>
              <a:t>Click to edit Master title style</a:t>
            </a:r>
          </a:p>
        </p:txBody>
      </p:sp>
      <p:sp>
        <p:nvSpPr>
          <p:cNvPr id="3" name="Subtitle 2"/>
          <p:cNvSpPr>
            <a:spLocks noGrp="1"/>
          </p:cNvSpPr>
          <p:nvPr>
            <p:ph type="subTitle" idx="1"/>
          </p:nvPr>
        </p:nvSpPr>
        <p:spPr>
          <a:xfrm>
            <a:off x="1828800" y="4235390"/>
            <a:ext cx="8534400" cy="1189892"/>
          </a:xfrm>
        </p:spPr>
        <p:txBody>
          <a:bodyPr>
            <a:normAutofit/>
          </a:bodyPr>
          <a:lstStyle>
            <a:lvl1pPr marL="0" indent="0" algn="ctr">
              <a:buNone/>
              <a:defRPr sz="2800"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5" name="Picture 14">
            <a:extLst>
              <a:ext uri="{FF2B5EF4-FFF2-40B4-BE49-F238E27FC236}">
                <a16:creationId xmlns:a16="http://schemas.microsoft.com/office/drawing/2014/main" id="{8FFC29B8-4128-F947-8516-BBA63E76C7E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974053" y="690463"/>
            <a:ext cx="4118060" cy="966677"/>
          </a:xfrm>
          <a:prstGeom prst="rect">
            <a:avLst/>
          </a:prstGeom>
        </p:spPr>
      </p:pic>
      <p:pic>
        <p:nvPicPr>
          <p:cNvPr id="4" name="Content Placeholder 8">
            <a:extLst>
              <a:ext uri="{FF2B5EF4-FFF2-40B4-BE49-F238E27FC236}">
                <a16:creationId xmlns:a16="http://schemas.microsoft.com/office/drawing/2014/main" id="{9EE69E97-C7CA-9806-2939-EFFA35143B74}"/>
              </a:ext>
            </a:extLst>
          </p:cNvPr>
          <p:cNvPicPr>
            <a:picLocks noChangeAspect="1"/>
          </p:cNvPicPr>
          <p:nvPr userDrawn="1"/>
        </p:nvPicPr>
        <p:blipFill>
          <a:blip r:embed="rId3"/>
          <a:stretch>
            <a:fillRect/>
          </a:stretch>
        </p:blipFill>
        <p:spPr>
          <a:xfrm>
            <a:off x="866209" y="744033"/>
            <a:ext cx="2717523" cy="8595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2" descr="LANL introduces sleek new look and logo | Discover Los Alamos National  Laboratory">
            <a:extLst>
              <a:ext uri="{FF2B5EF4-FFF2-40B4-BE49-F238E27FC236}">
                <a16:creationId xmlns:a16="http://schemas.microsoft.com/office/drawing/2014/main" id="{298E4724-FEA6-48A0-295E-2C9A5545C03A}"/>
              </a:ext>
            </a:extLst>
          </p:cNvPr>
          <p:cNvPicPr>
            <a:picLocks noChangeAspect="1" noChangeArrowheads="1"/>
          </p:cNvPicPr>
          <p:nvPr userDrawn="1"/>
        </p:nvPicPr>
        <p:blipFill rotWithShape="1">
          <a:blip r:embed="rId4" cstate="print">
            <a:alphaModFix amt="89000"/>
            <a:extLst>
              <a:ext uri="{BEBA8EAE-BF5A-486C-A8C5-ECC9F3942E4B}">
                <a14:imgProps xmlns:a14="http://schemas.microsoft.com/office/drawing/2010/main">
                  <a14:imgLayer r:embed="rId5">
                    <a14:imgEffect>
                      <a14:backgroundRemoval t="9825" b="90000" l="750" r="96400">
                        <a14:foregroundMark x1="10600" y1="44561" x2="9600" y2="45263"/>
                        <a14:foregroundMark x1="9450" y1="24737" x2="7350" y2="29649"/>
                        <a14:foregroundMark x1="10200" y1="18947" x2="10950" y2="21754"/>
                        <a14:foregroundMark x1="4300" y1="38246" x2="15100" y2="79474"/>
                        <a14:foregroundMark x1="15100" y1="79474" x2="750" y2="41228"/>
                        <a14:foregroundMark x1="750" y1="41228" x2="4850" y2="38947"/>
                        <a14:foregroundMark x1="24650" y1="28246" x2="30600" y2="54561"/>
                        <a14:foregroundMark x1="38000" y1="48947" x2="83650" y2="52807"/>
                        <a14:foregroundMark x1="83650" y1="52807" x2="85250" y2="49649"/>
                        <a14:foregroundMark x1="96400" y1="47719" x2="96400" y2="47719"/>
                        <a14:foregroundMark x1="94600" y1="70000" x2="94600" y2="70000"/>
                        <a14:foregroundMark x1="91050" y1="69123" x2="91050" y2="69123"/>
                        <a14:foregroundMark x1="85100" y1="68246" x2="85100" y2="68246"/>
                        <a14:foregroundMark x1="80450" y1="70000" x2="80450" y2="70000"/>
                        <a14:foregroundMark x1="81500" y1="68246" x2="81500" y2="68246"/>
                        <a14:foregroundMark x1="82450" y1="67368" x2="82450" y2="67368"/>
                        <a14:foregroundMark x1="87000" y1="66842" x2="87000" y2="66842"/>
                        <a14:foregroundMark x1="74850" y1="71404" x2="74850" y2="71404"/>
                        <a14:foregroundMark x1="71150" y1="71754" x2="71150" y2="71754"/>
                        <a14:foregroundMark x1="70300" y1="72281" x2="24950" y2="70877"/>
                        <a14:foregroundMark x1="77700" y1="70351" x2="77700" y2="70351"/>
                        <a14:foregroundMark x1="79350" y1="70351" x2="79350" y2="70351"/>
                        <a14:foregroundMark x1="79350" y1="70351" x2="79850" y2="69474"/>
                        <a14:foregroundMark x1="12350" y1="20175" x2="7350" y2="53158"/>
                      </a14:backgroundRemoval>
                    </a14:imgEffect>
                  </a14:imgLayer>
                </a14:imgProps>
              </a:ext>
              <a:ext uri="{28A0092B-C50C-407E-A947-70E740481C1C}">
                <a14:useLocalDpi xmlns:a14="http://schemas.microsoft.com/office/drawing/2010/main"/>
              </a:ext>
            </a:extLst>
          </a:blip>
          <a:srcRect/>
          <a:stretch/>
        </p:blipFill>
        <p:spPr bwMode="auto">
          <a:xfrm>
            <a:off x="8482434" y="745741"/>
            <a:ext cx="3200400" cy="856121"/>
          </a:xfrm>
          <a:prstGeom prst="rect">
            <a:avLst/>
          </a:prstGeom>
          <a:solidFill>
            <a:srgbClr val="FDFDFD"/>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51660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3466" y="225911"/>
            <a:ext cx="7687733" cy="925157"/>
          </a:xfrm>
        </p:spPr>
        <p:txBody>
          <a:bodyPr>
            <a:normAutofit/>
          </a:bodyPr>
          <a:lstStyle>
            <a:lvl1pPr algn="l">
              <a:defRPr sz="3600" b="1">
                <a:solidFill>
                  <a:schemeClr val="bg1"/>
                </a:solidFill>
                <a:latin typeface="Arial" charset="0"/>
                <a:ea typeface="Arial" charset="0"/>
                <a:cs typeface="Arial" charset="0"/>
              </a:defRPr>
            </a:lvl1pPr>
          </a:lstStyle>
          <a:p>
            <a:r>
              <a:rPr lang="en-US" dirty="0"/>
              <a:t>Click to edit Master title style</a:t>
            </a:r>
          </a:p>
        </p:txBody>
      </p:sp>
      <p:sp>
        <p:nvSpPr>
          <p:cNvPr id="3" name="Content Placeholder 2"/>
          <p:cNvSpPr>
            <a:spLocks noGrp="1"/>
          </p:cNvSpPr>
          <p:nvPr>
            <p:ph idx="1"/>
          </p:nvPr>
        </p:nvSpPr>
        <p:spPr>
          <a:xfrm>
            <a:off x="609600" y="1478844"/>
            <a:ext cx="10972799" cy="4647321"/>
          </a:xfrm>
        </p:spPr>
        <p:txBody>
          <a:bodyPr/>
          <a:lstStyle>
            <a:lvl1pPr marL="0" indent="0">
              <a:buNone/>
              <a:defRPr>
                <a:solidFill>
                  <a:schemeClr val="tx1"/>
                </a:solidFill>
                <a:latin typeface="Arial" charset="0"/>
                <a:ea typeface="Arial" charset="0"/>
                <a:cs typeface="Arial" charset="0"/>
              </a:defRPr>
            </a:lvl1pPr>
            <a:lvl2pPr marL="457200" indent="0">
              <a:buNone/>
              <a:defRPr>
                <a:solidFill>
                  <a:schemeClr val="tx1"/>
                </a:solidFill>
                <a:latin typeface="Arial" charset="0"/>
                <a:ea typeface="Arial" charset="0"/>
                <a:cs typeface="Arial" charset="0"/>
              </a:defRPr>
            </a:lvl2pPr>
            <a:lvl3pPr marL="914400" indent="0">
              <a:buNone/>
              <a:defRPr>
                <a:solidFill>
                  <a:schemeClr val="tx1"/>
                </a:solidFill>
                <a:latin typeface="Arial" charset="0"/>
                <a:ea typeface="Arial" charset="0"/>
                <a:cs typeface="Arial" charset="0"/>
              </a:defRPr>
            </a:lvl3pPr>
            <a:lvl4pPr marL="1371600" indent="0">
              <a:buNone/>
              <a:defRPr>
                <a:solidFill>
                  <a:schemeClr val="tx1"/>
                </a:solidFill>
                <a:latin typeface="Arial" charset="0"/>
                <a:ea typeface="Arial" charset="0"/>
                <a:cs typeface="Arial" charset="0"/>
              </a:defRPr>
            </a:lvl4pPr>
            <a:lvl5pPr marL="1828800" indent="0">
              <a:buNone/>
              <a:defRPr>
                <a:solidFill>
                  <a:schemeClr val="tx1"/>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4">
            <a:extLst>
              <a:ext uri="{FF2B5EF4-FFF2-40B4-BE49-F238E27FC236}">
                <a16:creationId xmlns:a16="http://schemas.microsoft.com/office/drawing/2014/main" id="{55C51A96-4477-6F9A-52A1-3635060DDFFB}"/>
              </a:ext>
            </a:extLst>
          </p:cNvPr>
          <p:cNvSpPr>
            <a:spLocks noGrp="1"/>
          </p:cNvSpPr>
          <p:nvPr>
            <p:ph type="sldNum" sz="quarter" idx="4"/>
          </p:nvPr>
        </p:nvSpPr>
        <p:spPr>
          <a:xfrm>
            <a:off x="11563661" y="6356506"/>
            <a:ext cx="489031" cy="437201"/>
          </a:xfrm>
          <a:prstGeom prst="rect">
            <a:avLst/>
          </a:prstGeom>
        </p:spPr>
        <p:txBody>
          <a:bodyPr vert="horz" lIns="91440" tIns="45720" rIns="91440" bIns="45720" rtlCol="0" anchor="ctr"/>
          <a:lstStyle>
            <a:lvl1pPr algn="ctr">
              <a:defRPr sz="1200">
                <a:solidFill>
                  <a:schemeClr val="tx1"/>
                </a:solidFill>
              </a:defRPr>
            </a:lvl1pPr>
          </a:lstStyle>
          <a:p>
            <a:fld id="{EDBB8023-B973-4E86-9AF5-C2C33BC4E969}" type="slidenum">
              <a:rPr lang="en-US" smtClean="0"/>
              <a:pPr/>
              <a:t>‹#›</a:t>
            </a:fld>
            <a:endParaRPr lang="en-US" dirty="0"/>
          </a:p>
        </p:txBody>
      </p:sp>
    </p:spTree>
    <p:extLst>
      <p:ext uri="{BB962C8B-B14F-4D97-AF65-F5344CB8AC3E}">
        <p14:creationId xmlns:p14="http://schemas.microsoft.com/office/powerpoint/2010/main" val="575279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Slide Number Placeholder 4">
            <a:extLst>
              <a:ext uri="{FF2B5EF4-FFF2-40B4-BE49-F238E27FC236}">
                <a16:creationId xmlns:a16="http://schemas.microsoft.com/office/drawing/2014/main" id="{B16D844D-16B1-2B62-2B87-4B4664CFB83C}"/>
              </a:ext>
            </a:extLst>
          </p:cNvPr>
          <p:cNvSpPr>
            <a:spLocks noGrp="1"/>
          </p:cNvSpPr>
          <p:nvPr>
            <p:ph type="sldNum" sz="quarter" idx="4"/>
          </p:nvPr>
        </p:nvSpPr>
        <p:spPr>
          <a:xfrm>
            <a:off x="11563661" y="6356506"/>
            <a:ext cx="489031" cy="437201"/>
          </a:xfrm>
          <a:prstGeom prst="rect">
            <a:avLst/>
          </a:prstGeom>
        </p:spPr>
        <p:txBody>
          <a:bodyPr vert="horz" lIns="91440" tIns="45720" rIns="91440" bIns="45720" rtlCol="0" anchor="ctr"/>
          <a:lstStyle>
            <a:lvl1pPr algn="ctr">
              <a:defRPr sz="1200">
                <a:solidFill>
                  <a:schemeClr val="tx1"/>
                </a:solidFill>
              </a:defRPr>
            </a:lvl1pPr>
          </a:lstStyle>
          <a:p>
            <a:fld id="{EDBB8023-B973-4E86-9AF5-C2C33BC4E969}" type="slidenum">
              <a:rPr lang="en-US" smtClean="0"/>
              <a:pPr/>
              <a:t>‹#›</a:t>
            </a:fld>
            <a:endParaRPr lang="en-US" dirty="0"/>
          </a:p>
        </p:txBody>
      </p:sp>
    </p:spTree>
    <p:extLst>
      <p:ext uri="{BB962C8B-B14F-4D97-AF65-F5344CB8AC3E}">
        <p14:creationId xmlns:p14="http://schemas.microsoft.com/office/powerpoint/2010/main" val="3340691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054767"/>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2294022"/>
            <a:ext cx="5384800" cy="383214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2294022"/>
            <a:ext cx="5384800" cy="383214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98A1A6B6-9119-8590-A67D-68D1FD266028}"/>
              </a:ext>
            </a:extLst>
          </p:cNvPr>
          <p:cNvSpPr>
            <a:spLocks noGrp="1"/>
          </p:cNvSpPr>
          <p:nvPr>
            <p:ph type="sldNum" sz="quarter" idx="4"/>
          </p:nvPr>
        </p:nvSpPr>
        <p:spPr>
          <a:xfrm>
            <a:off x="11563661" y="6356506"/>
            <a:ext cx="489031" cy="437201"/>
          </a:xfrm>
          <a:prstGeom prst="rect">
            <a:avLst/>
          </a:prstGeom>
        </p:spPr>
        <p:txBody>
          <a:bodyPr vert="horz" lIns="91440" tIns="45720" rIns="91440" bIns="45720" rtlCol="0" anchor="ctr"/>
          <a:lstStyle>
            <a:lvl1pPr algn="ctr">
              <a:defRPr sz="1200">
                <a:solidFill>
                  <a:schemeClr val="tx1"/>
                </a:solidFill>
              </a:defRPr>
            </a:lvl1pPr>
          </a:lstStyle>
          <a:p>
            <a:fld id="{EDBB8023-B973-4E86-9AF5-C2C33BC4E969}" type="slidenum">
              <a:rPr lang="en-US" smtClean="0"/>
              <a:pPr/>
              <a:t>‹#›</a:t>
            </a:fld>
            <a:endParaRPr lang="en-US" dirty="0"/>
          </a:p>
        </p:txBody>
      </p:sp>
    </p:spTree>
    <p:extLst>
      <p:ext uri="{BB962C8B-B14F-4D97-AF65-F5344CB8AC3E}">
        <p14:creationId xmlns:p14="http://schemas.microsoft.com/office/powerpoint/2010/main" val="1329559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966704"/>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2307098"/>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946861"/>
            <a:ext cx="5386917" cy="31793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2307098"/>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78" y="2946861"/>
            <a:ext cx="5389033" cy="31793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4">
            <a:extLst>
              <a:ext uri="{FF2B5EF4-FFF2-40B4-BE49-F238E27FC236}">
                <a16:creationId xmlns:a16="http://schemas.microsoft.com/office/drawing/2014/main" id="{D5CCF3BD-6153-8E3F-2146-7B3A910A5F2C}"/>
              </a:ext>
            </a:extLst>
          </p:cNvPr>
          <p:cNvSpPr>
            <a:spLocks noGrp="1"/>
          </p:cNvSpPr>
          <p:nvPr>
            <p:ph type="sldNum" sz="quarter" idx="10"/>
          </p:nvPr>
        </p:nvSpPr>
        <p:spPr>
          <a:xfrm>
            <a:off x="11563661" y="6356506"/>
            <a:ext cx="489031" cy="437201"/>
          </a:xfrm>
          <a:prstGeom prst="rect">
            <a:avLst/>
          </a:prstGeom>
        </p:spPr>
        <p:txBody>
          <a:bodyPr vert="horz" lIns="91440" tIns="45720" rIns="91440" bIns="45720" rtlCol="0" anchor="ctr"/>
          <a:lstStyle>
            <a:lvl1pPr algn="ctr">
              <a:defRPr sz="1200">
                <a:solidFill>
                  <a:schemeClr val="tx1"/>
                </a:solidFill>
              </a:defRPr>
            </a:lvl1pPr>
          </a:lstStyle>
          <a:p>
            <a:fld id="{EDBB8023-B973-4E86-9AF5-C2C33BC4E969}" type="slidenum">
              <a:rPr lang="en-US" smtClean="0"/>
              <a:pPr/>
              <a:t>‹#›</a:t>
            </a:fld>
            <a:endParaRPr lang="en-US" dirty="0"/>
          </a:p>
        </p:txBody>
      </p:sp>
    </p:spTree>
    <p:extLst>
      <p:ext uri="{BB962C8B-B14F-4D97-AF65-F5344CB8AC3E}">
        <p14:creationId xmlns:p14="http://schemas.microsoft.com/office/powerpoint/2010/main" val="2030572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59937" y="208037"/>
            <a:ext cx="11672125" cy="6441926"/>
          </a:xfrm>
          <a:prstGeom prst="rect">
            <a:avLst/>
          </a:prstGeom>
        </p:spPr>
      </p:pic>
      <p:sp>
        <p:nvSpPr>
          <p:cNvPr id="12" name="Rectangle 11"/>
          <p:cNvSpPr/>
          <p:nvPr userDrawn="1"/>
        </p:nvSpPr>
        <p:spPr>
          <a:xfrm>
            <a:off x="1060470" y="2093434"/>
            <a:ext cx="10071060" cy="267113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1060470" y="2742924"/>
            <a:ext cx="128016" cy="137160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userDrawn="1"/>
        </p:nvSpPr>
        <p:spPr>
          <a:xfrm>
            <a:off x="11003514" y="2758222"/>
            <a:ext cx="128016" cy="137160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99616" y="2872522"/>
            <a:ext cx="9192768" cy="1143000"/>
          </a:xfrm>
        </p:spPr>
        <p:txBody>
          <a:bodyPr>
            <a:normAutofit/>
          </a:bodyPr>
          <a:lstStyle>
            <a:lvl1pPr>
              <a:defRPr sz="3400" b="1">
                <a:solidFill>
                  <a:srgbClr val="500000"/>
                </a:solidFill>
                <a:latin typeface="Arial" charset="0"/>
                <a:ea typeface="Arial" charset="0"/>
                <a:cs typeface="Arial" charset="0"/>
              </a:defRPr>
            </a:lvl1pPr>
          </a:lstStyle>
          <a:p>
            <a:r>
              <a:rPr lang="en-US" dirty="0"/>
              <a:t>Click to edit Master title style</a:t>
            </a:r>
          </a:p>
        </p:txBody>
      </p:sp>
      <p:sp>
        <p:nvSpPr>
          <p:cNvPr id="14" name="Rectangle 13">
            <a:extLst>
              <a:ext uri="{FF2B5EF4-FFF2-40B4-BE49-F238E27FC236}">
                <a16:creationId xmlns:a16="http://schemas.microsoft.com/office/drawing/2014/main" id="{1F2E9366-A0A7-7C41-B78D-38974B06FA71}"/>
              </a:ext>
            </a:extLst>
          </p:cNvPr>
          <p:cNvSpPr/>
          <p:nvPr userDrawn="1"/>
        </p:nvSpPr>
        <p:spPr>
          <a:xfrm>
            <a:off x="4488455" y="1593290"/>
            <a:ext cx="3215090" cy="966677"/>
          </a:xfrm>
          <a:prstGeom prst="rect">
            <a:avLst/>
          </a:prstGeom>
          <a:gradFill>
            <a:gsLst>
              <a:gs pos="5000">
                <a:srgbClr val="370000"/>
              </a:gs>
              <a:gs pos="76000">
                <a:srgbClr val="500000"/>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4DABE96B-2A1E-874B-9194-F8DB8AC55BEE}"/>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688239" y="1751389"/>
            <a:ext cx="2815522" cy="660918"/>
          </a:xfrm>
          <a:prstGeom prst="rect">
            <a:avLst/>
          </a:prstGeom>
        </p:spPr>
      </p:pic>
    </p:spTree>
    <p:extLst>
      <p:ext uri="{BB962C8B-B14F-4D97-AF65-F5344CB8AC3E}">
        <p14:creationId xmlns:p14="http://schemas.microsoft.com/office/powerpoint/2010/main" val="1715426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95AEAD79-189D-11AA-9F91-F9C2A91D2F20}"/>
              </a:ext>
            </a:extLst>
          </p:cNvPr>
          <p:cNvSpPr>
            <a:spLocks noGrp="1"/>
          </p:cNvSpPr>
          <p:nvPr>
            <p:ph type="sldNum" sz="quarter" idx="4"/>
          </p:nvPr>
        </p:nvSpPr>
        <p:spPr>
          <a:xfrm>
            <a:off x="11563661" y="6356506"/>
            <a:ext cx="489031" cy="437201"/>
          </a:xfrm>
          <a:prstGeom prst="rect">
            <a:avLst/>
          </a:prstGeom>
        </p:spPr>
        <p:txBody>
          <a:bodyPr vert="horz" lIns="91440" tIns="45720" rIns="91440" bIns="45720" rtlCol="0" anchor="ctr"/>
          <a:lstStyle>
            <a:lvl1pPr algn="ctr">
              <a:defRPr sz="1200">
                <a:solidFill>
                  <a:schemeClr val="tx1"/>
                </a:solidFill>
              </a:defRPr>
            </a:lvl1pPr>
          </a:lstStyle>
          <a:p>
            <a:fld id="{EDBB8023-B973-4E86-9AF5-C2C33BC4E969}" type="slidenum">
              <a:rPr lang="en-US" smtClean="0"/>
              <a:pPr/>
              <a:t>‹#›</a:t>
            </a:fld>
            <a:endParaRPr lang="en-US" dirty="0"/>
          </a:p>
        </p:txBody>
      </p:sp>
    </p:spTree>
    <p:extLst>
      <p:ext uri="{BB962C8B-B14F-4D97-AF65-F5344CB8AC3E}">
        <p14:creationId xmlns:p14="http://schemas.microsoft.com/office/powerpoint/2010/main" val="182117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1" y="1171075"/>
            <a:ext cx="4011084" cy="1162051"/>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4766733" y="1171075"/>
            <a:ext cx="6815667" cy="495509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11" y="2406317"/>
            <a:ext cx="4011084" cy="37198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a:extLst>
              <a:ext uri="{FF2B5EF4-FFF2-40B4-BE49-F238E27FC236}">
                <a16:creationId xmlns:a16="http://schemas.microsoft.com/office/drawing/2014/main" id="{3E85D794-4914-21CA-2188-41437A35ACB9}"/>
              </a:ext>
            </a:extLst>
          </p:cNvPr>
          <p:cNvSpPr>
            <a:spLocks noGrp="1"/>
          </p:cNvSpPr>
          <p:nvPr>
            <p:ph type="sldNum" sz="quarter" idx="4"/>
          </p:nvPr>
        </p:nvSpPr>
        <p:spPr>
          <a:xfrm>
            <a:off x="11563661" y="6356506"/>
            <a:ext cx="489031" cy="437201"/>
          </a:xfrm>
          <a:prstGeom prst="rect">
            <a:avLst/>
          </a:prstGeom>
        </p:spPr>
        <p:txBody>
          <a:bodyPr vert="horz" lIns="91440" tIns="45720" rIns="91440" bIns="45720" rtlCol="0" anchor="ctr"/>
          <a:lstStyle>
            <a:lvl1pPr algn="ctr">
              <a:defRPr sz="1200">
                <a:solidFill>
                  <a:schemeClr val="tx1"/>
                </a:solidFill>
              </a:defRPr>
            </a:lvl1pPr>
          </a:lstStyle>
          <a:p>
            <a:fld id="{EDBB8023-B973-4E86-9AF5-C2C33BC4E969}" type="slidenum">
              <a:rPr lang="en-US" smtClean="0"/>
              <a:pPr/>
              <a:t>‹#›</a:t>
            </a:fld>
            <a:endParaRPr lang="en-US" dirty="0"/>
          </a:p>
        </p:txBody>
      </p:sp>
    </p:spTree>
    <p:extLst>
      <p:ext uri="{BB962C8B-B14F-4D97-AF65-F5344CB8AC3E}">
        <p14:creationId xmlns:p14="http://schemas.microsoft.com/office/powerpoint/2010/main" val="457060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1106905"/>
            <a:ext cx="7315200" cy="362067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43"/>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a:extLst>
              <a:ext uri="{FF2B5EF4-FFF2-40B4-BE49-F238E27FC236}">
                <a16:creationId xmlns:a16="http://schemas.microsoft.com/office/drawing/2014/main" id="{F31D4557-39FB-6B28-876D-5169863080ED}"/>
              </a:ext>
            </a:extLst>
          </p:cNvPr>
          <p:cNvSpPr>
            <a:spLocks noGrp="1"/>
          </p:cNvSpPr>
          <p:nvPr>
            <p:ph type="sldNum" sz="quarter" idx="4"/>
          </p:nvPr>
        </p:nvSpPr>
        <p:spPr>
          <a:xfrm>
            <a:off x="11563661" y="6356506"/>
            <a:ext cx="489031" cy="437201"/>
          </a:xfrm>
          <a:prstGeom prst="rect">
            <a:avLst/>
          </a:prstGeom>
        </p:spPr>
        <p:txBody>
          <a:bodyPr vert="horz" lIns="91440" tIns="45720" rIns="91440" bIns="45720" rtlCol="0" anchor="ctr"/>
          <a:lstStyle>
            <a:lvl1pPr algn="ctr">
              <a:defRPr sz="1200">
                <a:solidFill>
                  <a:schemeClr val="tx1"/>
                </a:solidFill>
              </a:defRPr>
            </a:lvl1pPr>
          </a:lstStyle>
          <a:p>
            <a:fld id="{EDBB8023-B973-4E86-9AF5-C2C33BC4E969}" type="slidenum">
              <a:rPr lang="en-US" smtClean="0"/>
              <a:pPr/>
              <a:t>‹#›</a:t>
            </a:fld>
            <a:endParaRPr lang="en-US" dirty="0"/>
          </a:p>
        </p:txBody>
      </p:sp>
    </p:spTree>
    <p:extLst>
      <p:ext uri="{BB962C8B-B14F-4D97-AF65-F5344CB8AC3E}">
        <p14:creationId xmlns:p14="http://schemas.microsoft.com/office/powerpoint/2010/main" val="85550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979834"/>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2122834"/>
            <a:ext cx="10972800" cy="400333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hape 461"/>
          <p:cNvSpPr/>
          <p:nvPr userDrawn="1"/>
        </p:nvSpPr>
        <p:spPr>
          <a:xfrm>
            <a:off x="278674" y="6575107"/>
            <a:ext cx="9324948" cy="0"/>
          </a:xfrm>
          <a:prstGeom prst="line">
            <a:avLst/>
          </a:prstGeom>
          <a:ln w="12700">
            <a:solidFill>
              <a:srgbClr val="E4002B"/>
            </a:solidFill>
            <a:miter lim="400000"/>
          </a:ln>
        </p:spPr>
        <p:txBody>
          <a:bodyPr lIns="50800" tIns="50800" rIns="50800" bIns="50800" anchor="ctr"/>
          <a:lstStyle/>
          <a:p>
            <a:pPr>
              <a:defRPr sz="3200"/>
            </a:pPr>
            <a:endParaRPr sz="3200">
              <a:ln w="3175" cmpd="sng">
                <a:solidFill>
                  <a:srgbClr val="000000"/>
                </a:solidFill>
              </a:ln>
            </a:endParaRPr>
          </a:p>
        </p:txBody>
      </p:sp>
      <p:sp>
        <p:nvSpPr>
          <p:cNvPr id="10" name="Rectangle 9">
            <a:extLst>
              <a:ext uri="{FF2B5EF4-FFF2-40B4-BE49-F238E27FC236}">
                <a16:creationId xmlns:a16="http://schemas.microsoft.com/office/drawing/2014/main" id="{3DC93FCB-6043-4F4A-A8E8-21CEBBD92A4B}"/>
              </a:ext>
            </a:extLst>
          </p:cNvPr>
          <p:cNvSpPr/>
          <p:nvPr userDrawn="1"/>
        </p:nvSpPr>
        <p:spPr>
          <a:xfrm>
            <a:off x="383821" y="231832"/>
            <a:ext cx="11424356" cy="926298"/>
          </a:xfrm>
          <a:prstGeom prst="rect">
            <a:avLst/>
          </a:prstGeom>
          <a:gradFill>
            <a:gsLst>
              <a:gs pos="5000">
                <a:srgbClr val="370000"/>
              </a:gs>
              <a:gs pos="76000">
                <a:srgbClr val="500000"/>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06C32FB-EF9A-D445-9E70-345AD40836F8}"/>
              </a:ext>
            </a:extLst>
          </p:cNvPr>
          <p:cNvSpPr/>
          <p:nvPr userDrawn="1"/>
        </p:nvSpPr>
        <p:spPr>
          <a:xfrm>
            <a:off x="383823" y="403780"/>
            <a:ext cx="120848" cy="582402"/>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10DB25D-ABAD-064B-811B-73DD9D0EF43E}"/>
              </a:ext>
            </a:extLst>
          </p:cNvPr>
          <p:cNvPicPr>
            <a:picLocks noChangeAspect="1"/>
          </p:cNvPicPr>
          <p:nvPr userDrawn="1"/>
        </p:nvPicPr>
        <p:blipFill>
          <a:blip r:embed="rId11" cstate="print">
            <a:extLst>
              <a:ext uri="{28A0092B-C50C-407E-A947-70E740481C1C}">
                <a14:useLocalDpi xmlns:a14="http://schemas.microsoft.com/office/drawing/2010/main"/>
              </a:ext>
            </a:extLst>
          </a:blip>
          <a:srcRect/>
          <a:stretch/>
        </p:blipFill>
        <p:spPr>
          <a:xfrm>
            <a:off x="9222267" y="398563"/>
            <a:ext cx="2525486" cy="592835"/>
          </a:xfrm>
          <a:prstGeom prst="rect">
            <a:avLst/>
          </a:prstGeom>
        </p:spPr>
      </p:pic>
      <p:pic>
        <p:nvPicPr>
          <p:cNvPr id="4" name="Picture 3">
            <a:extLst>
              <a:ext uri="{FF2B5EF4-FFF2-40B4-BE49-F238E27FC236}">
                <a16:creationId xmlns:a16="http://schemas.microsoft.com/office/drawing/2014/main" id="{8EAF9E51-9405-A413-868A-2E3A8E69F2AD}"/>
              </a:ext>
            </a:extLst>
          </p:cNvPr>
          <p:cNvPicPr>
            <a:picLocks noChangeAspect="1"/>
          </p:cNvPicPr>
          <p:nvPr userDrawn="1"/>
        </p:nvPicPr>
        <p:blipFill rotWithShape="1">
          <a:blip r:embed="rId12" cstate="print">
            <a:extLst>
              <a:ext uri="{28A0092B-C50C-407E-A947-70E740481C1C}">
                <a14:useLocalDpi xmlns:a14="http://schemas.microsoft.com/office/drawing/2010/main"/>
              </a:ext>
            </a:extLst>
          </a:blip>
          <a:srcRect/>
          <a:stretch/>
        </p:blipFill>
        <p:spPr>
          <a:xfrm>
            <a:off x="6614160" y="373630"/>
            <a:ext cx="2337825" cy="642700"/>
          </a:xfrm>
          <a:prstGeom prst="rect">
            <a:avLst/>
          </a:prstGeom>
          <a:solidFill>
            <a:schemeClr val="bg1"/>
          </a:solidFill>
        </p:spPr>
      </p:pic>
      <p:sp>
        <p:nvSpPr>
          <p:cNvPr id="5" name="Slide Number Placeholder 4">
            <a:extLst>
              <a:ext uri="{FF2B5EF4-FFF2-40B4-BE49-F238E27FC236}">
                <a16:creationId xmlns:a16="http://schemas.microsoft.com/office/drawing/2014/main" id="{3D53AAD6-2D30-8BC6-686F-7A93A0D4BA97}"/>
              </a:ext>
            </a:extLst>
          </p:cNvPr>
          <p:cNvSpPr>
            <a:spLocks noGrp="1"/>
          </p:cNvSpPr>
          <p:nvPr>
            <p:ph type="sldNum" sz="quarter" idx="4"/>
          </p:nvPr>
        </p:nvSpPr>
        <p:spPr>
          <a:xfrm>
            <a:off x="11563661" y="6356506"/>
            <a:ext cx="489031" cy="437201"/>
          </a:xfrm>
          <a:prstGeom prst="rect">
            <a:avLst/>
          </a:prstGeom>
        </p:spPr>
        <p:txBody>
          <a:bodyPr vert="horz" lIns="91440" tIns="45720" rIns="91440" bIns="45720" rtlCol="0" anchor="ctr"/>
          <a:lstStyle>
            <a:lvl1pPr algn="ctr">
              <a:defRPr sz="1200">
                <a:solidFill>
                  <a:schemeClr val="tx1"/>
                </a:solidFill>
              </a:defRPr>
            </a:lvl1pPr>
          </a:lstStyle>
          <a:p>
            <a:fld id="{EDBB8023-B973-4E86-9AF5-C2C33BC4E969}" type="slidenum">
              <a:rPr lang="en-US" smtClean="0"/>
              <a:pPr/>
              <a:t>‹#›</a:t>
            </a:fld>
            <a:endParaRPr lang="en-US" dirty="0"/>
          </a:p>
        </p:txBody>
      </p:sp>
    </p:spTree>
    <p:extLst>
      <p:ext uri="{BB962C8B-B14F-4D97-AF65-F5344CB8AC3E}">
        <p14:creationId xmlns:p14="http://schemas.microsoft.com/office/powerpoint/2010/main" val="37026689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0.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0.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normAutofit/>
          </a:bodyPr>
          <a:lstStyle/>
          <a:p>
            <a:pPr>
              <a:lnSpc>
                <a:spcPct val="90000"/>
              </a:lnSpc>
            </a:pPr>
            <a:r>
              <a:rPr lang="en-US" sz="3700" dirty="0"/>
              <a:t>Analysis of a Reaction Mechanism for Use in Ejecta Particle Simulations</a:t>
            </a:r>
          </a:p>
        </p:txBody>
      </p:sp>
      <p:sp>
        <p:nvSpPr>
          <p:cNvPr id="3" name="Subtitle 2"/>
          <p:cNvSpPr>
            <a:spLocks noGrp="1"/>
          </p:cNvSpPr>
          <p:nvPr>
            <p:ph type="subTitle" idx="1"/>
          </p:nvPr>
        </p:nvSpPr>
        <p:spPr>
          <a:xfrm>
            <a:off x="1712167" y="4235390"/>
            <a:ext cx="8767665" cy="1189892"/>
          </a:xfrm>
        </p:spPr>
        <p:txBody>
          <a:bodyPr>
            <a:normAutofit/>
          </a:bodyPr>
          <a:lstStyle/>
          <a:p>
            <a:r>
              <a:rPr lang="en-US" u="sng" dirty="0"/>
              <a:t>Ryan Myers</a:t>
            </a:r>
            <a:r>
              <a:rPr lang="en-US" u="sng" baseline="30000" dirty="0"/>
              <a:t>1</a:t>
            </a:r>
            <a:r>
              <a:rPr lang="en-US" dirty="0"/>
              <a:t>, Frederick Ouellet</a:t>
            </a:r>
            <a:r>
              <a:rPr lang="en-US" baseline="30000" dirty="0"/>
              <a:t>2</a:t>
            </a:r>
            <a:r>
              <a:rPr lang="en-US" dirty="0"/>
              <a:t>, Nicholas Denissen</a:t>
            </a:r>
            <a:r>
              <a:rPr lang="en-US" baseline="30000" dirty="0"/>
              <a:t>2</a:t>
            </a:r>
            <a:r>
              <a:rPr lang="en-US" dirty="0"/>
              <a:t>, Jonathan Regele</a:t>
            </a:r>
            <a:r>
              <a:rPr lang="en-US" baseline="30000" dirty="0"/>
              <a:t>2</a:t>
            </a:r>
            <a:r>
              <a:rPr lang="en-US" dirty="0"/>
              <a:t> and Jacob McFarland</a:t>
            </a:r>
            <a:r>
              <a:rPr lang="en-US" baseline="30000" dirty="0"/>
              <a:t>1</a:t>
            </a:r>
            <a:endParaRPr lang="en-US" dirty="0"/>
          </a:p>
        </p:txBody>
      </p:sp>
      <p:pic>
        <p:nvPicPr>
          <p:cNvPr id="13" name="Picture 12" descr="A blue logo with a black background&#10;&#10;Description automatically generated with low confidence">
            <a:extLst>
              <a:ext uri="{FF2B5EF4-FFF2-40B4-BE49-F238E27FC236}">
                <a16:creationId xmlns:a16="http://schemas.microsoft.com/office/drawing/2014/main" id="{A6D0AA28-2BAE-A1FE-80A3-9FCE8AE5D46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9550" y="6076474"/>
            <a:ext cx="1148542" cy="591499"/>
          </a:xfrm>
          <a:prstGeom prst="rect">
            <a:avLst/>
          </a:prstGeom>
        </p:spPr>
      </p:pic>
      <p:sp>
        <p:nvSpPr>
          <p:cNvPr id="14" name="TextBox 13">
            <a:extLst>
              <a:ext uri="{FF2B5EF4-FFF2-40B4-BE49-F238E27FC236}">
                <a16:creationId xmlns:a16="http://schemas.microsoft.com/office/drawing/2014/main" id="{67611959-1E9B-B651-31C7-501A31583C8F}"/>
              </a:ext>
            </a:extLst>
          </p:cNvPr>
          <p:cNvSpPr txBox="1"/>
          <p:nvPr/>
        </p:nvSpPr>
        <p:spPr>
          <a:xfrm>
            <a:off x="9889435" y="6187557"/>
            <a:ext cx="2093015" cy="369332"/>
          </a:xfrm>
          <a:prstGeom prst="rect">
            <a:avLst/>
          </a:prstGeom>
          <a:noFill/>
        </p:spPr>
        <p:txBody>
          <a:bodyPr wrap="square" rtlCol="0">
            <a:spAutoFit/>
          </a:bodyPr>
          <a:lstStyle/>
          <a:p>
            <a:pPr algn="ctr"/>
            <a:r>
              <a:rPr lang="en-US" dirty="0">
                <a:solidFill>
                  <a:schemeClr val="bg1"/>
                </a:solidFill>
              </a:rPr>
              <a:t>LA-UR-23-26764 	 </a:t>
            </a:r>
          </a:p>
        </p:txBody>
      </p:sp>
      <p:sp>
        <p:nvSpPr>
          <p:cNvPr id="4" name="TextBox 3">
            <a:extLst>
              <a:ext uri="{FF2B5EF4-FFF2-40B4-BE49-F238E27FC236}">
                <a16:creationId xmlns:a16="http://schemas.microsoft.com/office/drawing/2014/main" id="{82A493C7-D6F9-9327-3333-8603F3B0274A}"/>
              </a:ext>
            </a:extLst>
          </p:cNvPr>
          <p:cNvSpPr txBox="1"/>
          <p:nvPr/>
        </p:nvSpPr>
        <p:spPr>
          <a:xfrm>
            <a:off x="3293706" y="670446"/>
            <a:ext cx="312906" cy="369332"/>
          </a:xfrm>
          <a:prstGeom prst="rect">
            <a:avLst/>
          </a:prstGeom>
          <a:noFill/>
        </p:spPr>
        <p:txBody>
          <a:bodyPr wrap="none" rtlCol="0">
            <a:spAutoFit/>
          </a:bodyPr>
          <a:lstStyle/>
          <a:p>
            <a:r>
              <a:rPr lang="en-US" dirty="0"/>
              <a:t>1</a:t>
            </a:r>
          </a:p>
        </p:txBody>
      </p:sp>
      <p:sp>
        <p:nvSpPr>
          <p:cNvPr id="7" name="TextBox 6">
            <a:extLst>
              <a:ext uri="{FF2B5EF4-FFF2-40B4-BE49-F238E27FC236}">
                <a16:creationId xmlns:a16="http://schemas.microsoft.com/office/drawing/2014/main" id="{7BD7E7FB-FB6C-9DBF-1D62-6E5CE7072E9E}"/>
              </a:ext>
            </a:extLst>
          </p:cNvPr>
          <p:cNvSpPr txBox="1"/>
          <p:nvPr/>
        </p:nvSpPr>
        <p:spPr>
          <a:xfrm>
            <a:off x="11414449" y="638180"/>
            <a:ext cx="312906" cy="369332"/>
          </a:xfrm>
          <a:prstGeom prst="rect">
            <a:avLst/>
          </a:prstGeom>
          <a:noFill/>
        </p:spPr>
        <p:txBody>
          <a:bodyPr wrap="none" rtlCol="0">
            <a:spAutoFit/>
          </a:bodyPr>
          <a:lstStyle/>
          <a:p>
            <a:r>
              <a:rPr lang="en-US" dirty="0"/>
              <a:t>2</a:t>
            </a:r>
          </a:p>
        </p:txBody>
      </p:sp>
    </p:spTree>
    <p:extLst>
      <p:ext uri="{BB962C8B-B14F-4D97-AF65-F5344CB8AC3E}">
        <p14:creationId xmlns:p14="http://schemas.microsoft.com/office/powerpoint/2010/main" val="13546957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72426-B2CB-01E9-AF17-777C29B5BFF1}"/>
              </a:ext>
            </a:extLst>
          </p:cNvPr>
          <p:cNvSpPr>
            <a:spLocks noGrp="1"/>
          </p:cNvSpPr>
          <p:nvPr>
            <p:ph type="title"/>
          </p:nvPr>
        </p:nvSpPr>
        <p:spPr>
          <a:xfrm>
            <a:off x="643467" y="225911"/>
            <a:ext cx="5452534" cy="925157"/>
          </a:xfrm>
        </p:spPr>
        <p:txBody>
          <a:bodyPr>
            <a:normAutofit fontScale="90000"/>
          </a:bodyPr>
          <a:lstStyle/>
          <a:p>
            <a:r>
              <a:rPr lang="en-US" dirty="0"/>
              <a:t>1D with Different Densities</a:t>
            </a:r>
          </a:p>
        </p:txBody>
      </p:sp>
      <p:sp>
        <p:nvSpPr>
          <p:cNvPr id="3" name="Content Placeholder 2">
            <a:extLst>
              <a:ext uri="{FF2B5EF4-FFF2-40B4-BE49-F238E27FC236}">
                <a16:creationId xmlns:a16="http://schemas.microsoft.com/office/drawing/2014/main" id="{2ECF3CB0-24F1-780D-C8AD-E53C35890A54}"/>
              </a:ext>
            </a:extLst>
          </p:cNvPr>
          <p:cNvSpPr>
            <a:spLocks noGrp="1"/>
          </p:cNvSpPr>
          <p:nvPr>
            <p:ph idx="1"/>
          </p:nvPr>
        </p:nvSpPr>
        <p:spPr>
          <a:xfrm>
            <a:off x="7373073" y="1283683"/>
            <a:ext cx="4669989" cy="4958626"/>
          </a:xfrm>
        </p:spPr>
        <p:txBody>
          <a:bodyPr>
            <a:normAutofit fontScale="40000" lnSpcReduction="20000"/>
          </a:bodyPr>
          <a:lstStyle/>
          <a:p>
            <a:r>
              <a:rPr lang="en-US" sz="4000" dirty="0"/>
              <a:t>One physical difficulty to our problem is that the solid product of the reaction is less dense than the metal reactant.</a:t>
            </a:r>
          </a:p>
          <a:p>
            <a:pPr marL="457200" indent="-457200">
              <a:buFont typeface="Arial" panose="020B0604020202020204" pitchFamily="34" charset="0"/>
              <a:buChar char="•"/>
            </a:pPr>
            <a:r>
              <a:rPr lang="en-US" sz="4000" dirty="0"/>
              <a:t>Is there a stable shell thickness? How does the shell develop? Does flaking or cracking occur before the particle starts to hydrodynamically breakup?</a:t>
            </a:r>
          </a:p>
          <a:p>
            <a:pPr marL="457200" indent="-457200">
              <a:buFont typeface="Arial" panose="020B0604020202020204" pitchFamily="34" charset="0"/>
              <a:buChar char="•"/>
            </a:pPr>
            <a:endParaRPr lang="en-US" sz="4000" dirty="0"/>
          </a:p>
          <a:p>
            <a:r>
              <a:rPr lang="en-US" sz="4000" dirty="0"/>
              <a:t>In order to see the effects on shell layer thickness in a 1D spherical domain, we assign two materials similar in density to our physical problem (cerium is 6.76 </a:t>
            </a:r>
            <a:r>
              <a:rPr lang="en-US" sz="4000" dirty="0" err="1"/>
              <a:t>gcc</a:t>
            </a:r>
            <a:r>
              <a:rPr lang="en-US" sz="4000" dirty="0"/>
              <a:t> and cerium hydride is 5.45 </a:t>
            </a:r>
            <a:r>
              <a:rPr lang="en-US" sz="4000" dirty="0" err="1"/>
              <a:t>gcc</a:t>
            </a:r>
            <a:r>
              <a:rPr lang="en-US" sz="4000" dirty="0"/>
              <a:t>).</a:t>
            </a:r>
          </a:p>
          <a:p>
            <a:endParaRPr lang="en-US" sz="4000" dirty="0"/>
          </a:p>
          <a:p>
            <a:r>
              <a:rPr lang="en-US" sz="4000" dirty="0"/>
              <a:t>The shell is prescribed a mass reaction rate that will enable it to grow 10% over 15 us. This is similar to the hypothesized growth rate based off previous analysis of reacting cerium particles.</a:t>
            </a:r>
          </a:p>
          <a:p>
            <a:endParaRPr lang="en-US" sz="4000" dirty="0"/>
          </a:p>
          <a:p>
            <a:r>
              <a:rPr lang="en-US" sz="4000" dirty="0"/>
              <a:t>Note: The reaction is not limited by availability of hydrogen. We theorize that this is a significant limiting factor to the reaction time seen in experiments.</a:t>
            </a:r>
          </a:p>
          <a:p>
            <a:endParaRPr lang="en-US" dirty="0"/>
          </a:p>
        </p:txBody>
      </p:sp>
      <p:sp>
        <p:nvSpPr>
          <p:cNvPr id="4" name="Slide Number Placeholder 3">
            <a:extLst>
              <a:ext uri="{FF2B5EF4-FFF2-40B4-BE49-F238E27FC236}">
                <a16:creationId xmlns:a16="http://schemas.microsoft.com/office/drawing/2014/main" id="{78BDDDD7-F8FE-81B3-BC0B-F6A132625D15}"/>
              </a:ext>
            </a:extLst>
          </p:cNvPr>
          <p:cNvSpPr>
            <a:spLocks noGrp="1"/>
          </p:cNvSpPr>
          <p:nvPr>
            <p:ph type="sldNum" sz="quarter" idx="4"/>
          </p:nvPr>
        </p:nvSpPr>
        <p:spPr/>
        <p:txBody>
          <a:bodyPr/>
          <a:lstStyle/>
          <a:p>
            <a:fld id="{EDBB8023-B973-4E86-9AF5-C2C33BC4E969}" type="slidenum">
              <a:rPr lang="en-US" smtClean="0"/>
              <a:pPr/>
              <a:t>9</a:t>
            </a:fld>
            <a:endParaRPr lang="en-US" dirty="0"/>
          </a:p>
        </p:txBody>
      </p:sp>
      <p:pic>
        <p:nvPicPr>
          <p:cNvPr id="7" name="1D 6">
            <a:hlinkClick r:id="" action="ppaction://media"/>
            <a:extLst>
              <a:ext uri="{FF2B5EF4-FFF2-40B4-BE49-F238E27FC236}">
                <a16:creationId xmlns:a16="http://schemas.microsoft.com/office/drawing/2014/main" id="{E4542FEA-E261-539E-FB3B-47928AB2BE8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8938" y="1283682"/>
            <a:ext cx="7113105" cy="4958627"/>
          </a:xfrm>
          <a:prstGeom prst="rect">
            <a:avLst/>
          </a:prstGeom>
        </p:spPr>
      </p:pic>
    </p:spTree>
    <p:extLst>
      <p:ext uri="{BB962C8B-B14F-4D97-AF65-F5344CB8AC3E}">
        <p14:creationId xmlns:p14="http://schemas.microsoft.com/office/powerpoint/2010/main" val="311455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0429D-9CC0-1C75-86EC-73712638ADAE}"/>
              </a:ext>
            </a:extLst>
          </p:cNvPr>
          <p:cNvSpPr>
            <a:spLocks noGrp="1"/>
          </p:cNvSpPr>
          <p:nvPr>
            <p:ph type="title"/>
          </p:nvPr>
        </p:nvSpPr>
        <p:spPr>
          <a:xfrm>
            <a:off x="643466" y="225911"/>
            <a:ext cx="5831979" cy="925157"/>
          </a:xfrm>
        </p:spPr>
        <p:txBody>
          <a:bodyPr>
            <a:normAutofit/>
          </a:bodyPr>
          <a:lstStyle/>
          <a:p>
            <a:r>
              <a:rPr lang="en-US" dirty="0"/>
              <a:t>Future Work</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621F582-D654-53CA-0DF6-5B4278C9E971}"/>
                  </a:ext>
                </a:extLst>
              </p:cNvPr>
              <p:cNvSpPr>
                <a:spLocks noGrp="1"/>
              </p:cNvSpPr>
              <p:nvPr>
                <p:ph idx="1"/>
              </p:nvPr>
            </p:nvSpPr>
            <p:spPr>
              <a:xfrm>
                <a:off x="382556" y="1478844"/>
                <a:ext cx="8014995" cy="4877662"/>
              </a:xfrm>
            </p:spPr>
            <p:txBody>
              <a:bodyPr>
                <a:normAutofit fontScale="62500" lnSpcReduction="20000"/>
              </a:bodyPr>
              <a:lstStyle/>
              <a:p>
                <a:r>
                  <a:rPr lang="en-US" dirty="0"/>
                  <a:t>Future Mechanism Additions:</a:t>
                </a:r>
              </a:p>
              <a:p>
                <a:pPr marL="457200" indent="-457200">
                  <a:buFont typeface="Arial" panose="020B0604020202020204" pitchFamily="34" charset="0"/>
                  <a:buChar char="•"/>
                </a:pPr>
                <a:r>
                  <a:rPr lang="en-US" dirty="0"/>
                  <a:t>Incorporate a mixed material zone within the domain, then allow the reaction mechanism to work as a function of availability.</a:t>
                </a:r>
              </a:p>
              <a:p>
                <a:pPr marL="457200" indent="-457200">
                  <a:buFont typeface="Arial" panose="020B0604020202020204" pitchFamily="34" charset="0"/>
                  <a:buChar char="•"/>
                </a:pPr>
                <a:r>
                  <a:rPr lang="en-US" dirty="0"/>
                  <a:t>Add mass diffusion solvers (which work as a function of temperature) to simulate gas availability for the reaction.</a:t>
                </a:r>
              </a:p>
              <a:p>
                <a:pPr marL="457200" indent="-457200">
                  <a:buFont typeface="Arial" panose="020B0604020202020204" pitchFamily="34" charset="0"/>
                  <a:buChar char="•"/>
                </a:pPr>
                <a:r>
                  <a:rPr lang="en-US" dirty="0"/>
                  <a:t>Connect to coupled solid mechanics to simulate spallation and cracking.</a:t>
                </a:r>
              </a:p>
              <a:p>
                <a:pPr marL="457200" indent="-457200">
                  <a:buFont typeface="Arial" panose="020B0604020202020204" pitchFamily="34" charset="0"/>
                  <a:buChar char="•"/>
                </a:pPr>
                <a:endParaRPr lang="en-US" dirty="0"/>
              </a:p>
              <a:p>
                <a:r>
                  <a:rPr lang="en-US" dirty="0"/>
                  <a:t>Future Simulations:</a:t>
                </a:r>
              </a:p>
              <a:p>
                <a:pPr marL="457200" indent="-457200">
                  <a:buFont typeface="Arial" panose="020B0604020202020204" pitchFamily="34" charset="0"/>
                  <a:buChar char="•"/>
                </a:pPr>
                <a:r>
                  <a:rPr lang="en-US" dirty="0"/>
                  <a:t>Simulate the particle in still gas to watch the effects of the reaction breakup processes.</a:t>
                </a:r>
              </a:p>
              <a:p>
                <a:pPr marL="457200" indent="-457200">
                  <a:buFont typeface="Arial" panose="020B0604020202020204" pitchFamily="34" charset="0"/>
                  <a:buChar char="•"/>
                </a:pPr>
                <a:r>
                  <a:rPr lang="en-US" dirty="0"/>
                  <a:t>Observe phase change of the </a:t>
                </a:r>
                <a14:m>
                  <m:oMath xmlns:m="http://schemas.openxmlformats.org/officeDocument/2006/math">
                    <m:r>
                      <m:rPr>
                        <m:sty m:val="p"/>
                      </m:rPr>
                      <a:rPr lang="en-US" sz="3200" i="0" smtClean="0">
                        <a:latin typeface="Cambria Math" panose="02040503050406030204" pitchFamily="18" charset="0"/>
                      </a:rPr>
                      <m:t>Ce</m:t>
                    </m:r>
                    <m:sSub>
                      <m:sSubPr>
                        <m:ctrlPr>
                          <a:rPr lang="en-US" sz="3200" i="1">
                            <a:latin typeface="Cambria Math" panose="02040503050406030204" pitchFamily="18" charset="0"/>
                          </a:rPr>
                        </m:ctrlPr>
                      </m:sSubPr>
                      <m:e>
                        <m:r>
                          <m:rPr>
                            <m:sty m:val="p"/>
                          </m:rPr>
                          <a:rPr lang="en-US" sz="3200" b="0" i="0" smtClean="0">
                            <a:latin typeface="Cambria Math" panose="02040503050406030204" pitchFamily="18" charset="0"/>
                          </a:rPr>
                          <m:t>H</m:t>
                        </m:r>
                      </m:e>
                      <m:sub>
                        <m:r>
                          <a:rPr lang="en-US" sz="3200" i="0">
                            <a:latin typeface="Cambria Math" panose="02040503050406030204" pitchFamily="18" charset="0"/>
                          </a:rPr>
                          <m:t>2</m:t>
                        </m:r>
                      </m:sub>
                    </m:sSub>
                  </m:oMath>
                </a14:m>
                <a:r>
                  <a:rPr lang="en-US" dirty="0">
                    <a:latin typeface="Arial" panose="020B0604020202020204" pitchFamily="34" charset="0"/>
                    <a:cs typeface="Arial" panose="020B0604020202020204" pitchFamily="34" charset="0"/>
                  </a:rPr>
                  <a:t> shell. </a:t>
                </a:r>
                <a:endParaRPr lang="en-US" dirty="0"/>
              </a:p>
              <a:p>
                <a:pPr marL="457200" indent="-457200">
                  <a:buFont typeface="Arial" panose="020B0604020202020204" pitchFamily="34" charset="0"/>
                  <a:buChar char="•"/>
                </a:pPr>
                <a:r>
                  <a:rPr lang="en-US" dirty="0"/>
                  <a:t>Start with a near zero-thickness shell to find a stable shell radius.</a:t>
                </a:r>
              </a:p>
              <a:p>
                <a:pPr marL="457200" indent="-457200">
                  <a:buFont typeface="Arial" panose="020B0604020202020204" pitchFamily="34" charset="0"/>
                  <a:buChar char="•"/>
                </a:pPr>
                <a:r>
                  <a:rPr lang="en-US" dirty="0"/>
                  <a:t>Add 2D effects by adding the particle to a flow field, similar to the post shock environment in experiments.</a:t>
                </a:r>
              </a:p>
              <a:p>
                <a:pPr marL="457200" indent="-457200">
                  <a:buFont typeface="Arial" panose="020B0604020202020204" pitchFamily="34" charset="0"/>
                  <a:buChar char="•"/>
                </a:pPr>
                <a:r>
                  <a:rPr lang="en-US" dirty="0"/>
                  <a:t>Change </a:t>
                </a:r>
                <a:r>
                  <a:rPr lang="en-US" i="1" dirty="0"/>
                  <a:t>a priori </a:t>
                </a:r>
                <a:r>
                  <a:rPr lang="en-US" dirty="0"/>
                  <a:t>hydride shell geometry from uniform to heterogeneous, as expected from experiments.</a:t>
                </a:r>
              </a:p>
              <a:p>
                <a:endParaRPr lang="en-US" dirty="0">
                  <a:latin typeface="Arial" panose="020B0604020202020204" pitchFamily="34" charset="0"/>
                  <a:cs typeface="Arial" panose="020B0604020202020204" pitchFamily="34" charset="0"/>
                </a:endParaRPr>
              </a:p>
              <a:p>
                <a:endParaRPr lang="en-US" dirty="0"/>
              </a:p>
              <a:p>
                <a:endParaRPr lang="en-US" dirty="0"/>
              </a:p>
            </p:txBody>
          </p:sp>
        </mc:Choice>
        <mc:Fallback xmlns="">
          <p:sp>
            <p:nvSpPr>
              <p:cNvPr id="3" name="Content Placeholder 2">
                <a:extLst>
                  <a:ext uri="{FF2B5EF4-FFF2-40B4-BE49-F238E27FC236}">
                    <a16:creationId xmlns:a16="http://schemas.microsoft.com/office/drawing/2014/main" id="{6621F582-D654-53CA-0DF6-5B4278C9E971}"/>
                  </a:ext>
                </a:extLst>
              </p:cNvPr>
              <p:cNvSpPr>
                <a:spLocks noGrp="1" noRot="1" noChangeAspect="1" noMove="1" noResize="1" noEditPoints="1" noAdjustHandles="1" noChangeArrowheads="1" noChangeShapeType="1" noTextEdit="1"/>
              </p:cNvSpPr>
              <p:nvPr>
                <p:ph idx="1"/>
              </p:nvPr>
            </p:nvSpPr>
            <p:spPr>
              <a:xfrm>
                <a:off x="382556" y="1478844"/>
                <a:ext cx="8014995" cy="4877662"/>
              </a:xfrm>
              <a:blipFill>
                <a:blip r:embed="rId2"/>
                <a:stretch>
                  <a:fillRect l="-837" t="-1875" r="-304" b="-175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B5DC083D-2416-9941-33D8-6EEFA7B48D75}"/>
              </a:ext>
            </a:extLst>
          </p:cNvPr>
          <p:cNvSpPr>
            <a:spLocks noGrp="1"/>
          </p:cNvSpPr>
          <p:nvPr>
            <p:ph type="sldNum" sz="quarter" idx="4"/>
          </p:nvPr>
        </p:nvSpPr>
        <p:spPr/>
        <p:txBody>
          <a:bodyPr/>
          <a:lstStyle/>
          <a:p>
            <a:fld id="{EDBB8023-B973-4E86-9AF5-C2C33BC4E969}" type="slidenum">
              <a:rPr lang="en-US" smtClean="0"/>
              <a:pPr/>
              <a:t>10</a:t>
            </a:fld>
            <a:endParaRPr lang="en-US" dirty="0"/>
          </a:p>
        </p:txBody>
      </p:sp>
      <p:pic>
        <p:nvPicPr>
          <p:cNvPr id="6" name="Picture 5" descr="A close-up of a flag&#10;&#10;Description automatically generated with low confidence">
            <a:extLst>
              <a:ext uri="{FF2B5EF4-FFF2-40B4-BE49-F238E27FC236}">
                <a16:creationId xmlns:a16="http://schemas.microsoft.com/office/drawing/2014/main" id="{EF32A051-CD55-6408-EB26-1729591F6CB2}"/>
              </a:ext>
            </a:extLst>
          </p:cNvPr>
          <p:cNvPicPr>
            <a:picLocks noChangeAspect="1"/>
          </p:cNvPicPr>
          <p:nvPr/>
        </p:nvPicPr>
        <p:blipFill>
          <a:blip r:embed="rId3"/>
          <a:stretch>
            <a:fillRect/>
          </a:stretch>
        </p:blipFill>
        <p:spPr>
          <a:xfrm>
            <a:off x="8677469" y="3576235"/>
            <a:ext cx="3378104" cy="2628622"/>
          </a:xfrm>
          <a:prstGeom prst="rect">
            <a:avLst/>
          </a:prstGeom>
        </p:spPr>
      </p:pic>
      <p:sp>
        <p:nvSpPr>
          <p:cNvPr id="7" name="TextBox 6">
            <a:extLst>
              <a:ext uri="{FF2B5EF4-FFF2-40B4-BE49-F238E27FC236}">
                <a16:creationId xmlns:a16="http://schemas.microsoft.com/office/drawing/2014/main" id="{8D1BF0E9-FF74-AD9D-C152-7BBF9A6B5828}"/>
              </a:ext>
            </a:extLst>
          </p:cNvPr>
          <p:cNvSpPr txBox="1"/>
          <p:nvPr/>
        </p:nvSpPr>
        <p:spPr>
          <a:xfrm>
            <a:off x="8677470" y="2164702"/>
            <a:ext cx="3303036" cy="1200329"/>
          </a:xfrm>
          <a:prstGeom prst="rect">
            <a:avLst/>
          </a:prstGeom>
          <a:noFill/>
        </p:spPr>
        <p:txBody>
          <a:bodyPr wrap="square" rtlCol="0">
            <a:spAutoFit/>
          </a:bodyPr>
          <a:lstStyle/>
          <a:p>
            <a:r>
              <a:rPr lang="en-US" dirty="0"/>
              <a:t>Resolving these questions will help to inform point particle ejecta simulations in the future. Fung et al. (2013)</a:t>
            </a:r>
          </a:p>
        </p:txBody>
      </p:sp>
    </p:spTree>
    <p:extLst>
      <p:ext uri="{BB962C8B-B14F-4D97-AF65-F5344CB8AC3E}">
        <p14:creationId xmlns:p14="http://schemas.microsoft.com/office/powerpoint/2010/main" val="682464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697EA-CD8A-6CF7-50F1-0DAE237EC97E}"/>
              </a:ext>
            </a:extLst>
          </p:cNvPr>
          <p:cNvSpPr>
            <a:spLocks noGrp="1"/>
          </p:cNvSpPr>
          <p:nvPr>
            <p:ph type="title"/>
          </p:nvPr>
        </p:nvSpPr>
        <p:spPr/>
        <p:txBody>
          <a:bodyPr/>
          <a:lstStyle/>
          <a:p>
            <a:r>
              <a:rPr lang="en-US" dirty="0"/>
              <a:t>Acknowledgements </a:t>
            </a:r>
          </a:p>
        </p:txBody>
      </p:sp>
      <p:sp>
        <p:nvSpPr>
          <p:cNvPr id="3" name="Content Placeholder 2">
            <a:extLst>
              <a:ext uri="{FF2B5EF4-FFF2-40B4-BE49-F238E27FC236}">
                <a16:creationId xmlns:a16="http://schemas.microsoft.com/office/drawing/2014/main" id="{4680179A-7EAC-A2A4-6D11-564B15FB19A0}"/>
              </a:ext>
            </a:extLst>
          </p:cNvPr>
          <p:cNvSpPr>
            <a:spLocks noGrp="1"/>
          </p:cNvSpPr>
          <p:nvPr>
            <p:ph idx="1"/>
          </p:nvPr>
        </p:nvSpPr>
        <p:spPr>
          <a:xfrm>
            <a:off x="643466" y="4108092"/>
            <a:ext cx="5971938" cy="2451327"/>
          </a:xfrm>
        </p:spPr>
        <p:txBody>
          <a:bodyPr>
            <a:normAutofit fontScale="40000" lnSpcReduction="20000"/>
          </a:bodyPr>
          <a:lstStyle/>
          <a:p>
            <a:r>
              <a:rPr lang="en-US" sz="5900" dirty="0"/>
              <a:t>Thank you to ASC PEM Mix and Burn, and the XCP-4 and HPC groups at Los Alamos National Lab for the use of their resources. </a:t>
            </a:r>
          </a:p>
          <a:p>
            <a:r>
              <a:rPr lang="en-US" sz="5900" dirty="0"/>
              <a:t>Also, thank you to the FLAG project group for their support and documentation. </a:t>
            </a:r>
          </a:p>
          <a:p>
            <a:r>
              <a:rPr lang="en-US" sz="5900" dirty="0"/>
              <a:t>Lastly, thank you to my fellow lab mates for the support and guidance.</a:t>
            </a:r>
            <a:endParaRPr lang="en-US" sz="5900" strike="sngStrike" dirty="0"/>
          </a:p>
          <a:p>
            <a:endParaRPr lang="en-US" dirty="0"/>
          </a:p>
        </p:txBody>
      </p:sp>
      <p:sp>
        <p:nvSpPr>
          <p:cNvPr id="4" name="Slide Number Placeholder 3">
            <a:extLst>
              <a:ext uri="{FF2B5EF4-FFF2-40B4-BE49-F238E27FC236}">
                <a16:creationId xmlns:a16="http://schemas.microsoft.com/office/drawing/2014/main" id="{A4576CF1-2FF7-25A6-96C2-6F200F2500AA}"/>
              </a:ext>
            </a:extLst>
          </p:cNvPr>
          <p:cNvSpPr>
            <a:spLocks noGrp="1"/>
          </p:cNvSpPr>
          <p:nvPr>
            <p:ph type="sldNum" sz="quarter" idx="4"/>
          </p:nvPr>
        </p:nvSpPr>
        <p:spPr/>
        <p:txBody>
          <a:bodyPr/>
          <a:lstStyle/>
          <a:p>
            <a:fld id="{EDBB8023-B973-4E86-9AF5-C2C33BC4E969}" type="slidenum">
              <a:rPr lang="en-US" smtClean="0"/>
              <a:pPr/>
              <a:t>11</a:t>
            </a:fld>
            <a:endParaRPr lang="en-US" dirty="0"/>
          </a:p>
        </p:txBody>
      </p:sp>
      <p:pic>
        <p:nvPicPr>
          <p:cNvPr id="5" name="Picture 2" descr="LANL introduces sleek new look and logo | Discover Los Alamos National  Laboratory">
            <a:extLst>
              <a:ext uri="{FF2B5EF4-FFF2-40B4-BE49-F238E27FC236}">
                <a16:creationId xmlns:a16="http://schemas.microsoft.com/office/drawing/2014/main" id="{46A878AA-3080-A20C-F6AF-BEAD724C6D5D}"/>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974333" y="3937518"/>
            <a:ext cx="2713732" cy="10186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B69262C-01A0-456A-4608-F6A6F1414AA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842721" y="4176701"/>
            <a:ext cx="1965455" cy="540330"/>
          </a:xfrm>
          <a:prstGeom prst="rect">
            <a:avLst/>
          </a:prstGeom>
          <a:solidFill>
            <a:schemeClr val="bg1"/>
          </a:solidFill>
        </p:spPr>
      </p:pic>
      <p:pic>
        <p:nvPicPr>
          <p:cNvPr id="9" name="Picture 8" descr="Logo&#10;&#10;Description automatically generated">
            <a:extLst>
              <a:ext uri="{FF2B5EF4-FFF2-40B4-BE49-F238E27FC236}">
                <a16:creationId xmlns:a16="http://schemas.microsoft.com/office/drawing/2014/main" id="{CFE6A7D8-5DB7-0E0E-67E8-8B4AAB6DF1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74333" y="4930613"/>
            <a:ext cx="2851785" cy="1425893"/>
          </a:xfrm>
          <a:prstGeom prst="rect">
            <a:avLst/>
          </a:prstGeom>
        </p:spPr>
      </p:pic>
      <p:pic>
        <p:nvPicPr>
          <p:cNvPr id="11" name="Picture 10" descr="Graphical user interface, application, Teams&#10;&#10;Description automatically generated">
            <a:extLst>
              <a:ext uri="{FF2B5EF4-FFF2-40B4-BE49-F238E27FC236}">
                <a16:creationId xmlns:a16="http://schemas.microsoft.com/office/drawing/2014/main" id="{E3847A4A-97B5-1F0D-4F80-1CA21A910E5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842721" y="5183798"/>
            <a:ext cx="1965455" cy="919521"/>
          </a:xfrm>
          <a:prstGeom prst="rect">
            <a:avLst/>
          </a:prstGeom>
        </p:spPr>
      </p:pic>
      <p:sp>
        <p:nvSpPr>
          <p:cNvPr id="12" name="TextBox 11">
            <a:extLst>
              <a:ext uri="{FF2B5EF4-FFF2-40B4-BE49-F238E27FC236}">
                <a16:creationId xmlns:a16="http://schemas.microsoft.com/office/drawing/2014/main" id="{806714AA-FF74-6245-D406-FB3EE6398C15}"/>
              </a:ext>
            </a:extLst>
          </p:cNvPr>
          <p:cNvSpPr txBox="1"/>
          <p:nvPr/>
        </p:nvSpPr>
        <p:spPr>
          <a:xfrm>
            <a:off x="643466" y="1734245"/>
            <a:ext cx="11010054" cy="1015663"/>
          </a:xfrm>
          <a:prstGeom prst="rect">
            <a:avLst/>
          </a:prstGeom>
          <a:noFill/>
        </p:spPr>
        <p:txBody>
          <a:bodyPr wrap="square" rtlCol="0">
            <a:spAutoFit/>
          </a:bodyPr>
          <a:lstStyle/>
          <a:p>
            <a:pPr algn="ctr"/>
            <a:r>
              <a:rPr lang="en-US" sz="6000" dirty="0"/>
              <a:t>Thank you for your time!</a:t>
            </a:r>
          </a:p>
        </p:txBody>
      </p:sp>
      <p:sp>
        <p:nvSpPr>
          <p:cNvPr id="13" name="TextBox 12">
            <a:extLst>
              <a:ext uri="{FF2B5EF4-FFF2-40B4-BE49-F238E27FC236}">
                <a16:creationId xmlns:a16="http://schemas.microsoft.com/office/drawing/2014/main" id="{C2856D8F-8FCB-5EE7-4936-65785F5F9984}"/>
              </a:ext>
            </a:extLst>
          </p:cNvPr>
          <p:cNvSpPr txBox="1"/>
          <p:nvPr/>
        </p:nvSpPr>
        <p:spPr>
          <a:xfrm>
            <a:off x="3683000" y="3148312"/>
            <a:ext cx="4826000" cy="461665"/>
          </a:xfrm>
          <a:prstGeom prst="rect">
            <a:avLst/>
          </a:prstGeom>
          <a:noFill/>
        </p:spPr>
        <p:txBody>
          <a:bodyPr wrap="square" rtlCol="0">
            <a:spAutoFit/>
          </a:bodyPr>
          <a:lstStyle/>
          <a:p>
            <a:pPr algn="ctr"/>
            <a:r>
              <a:rPr lang="en-US" sz="2400" dirty="0"/>
              <a:t>Contact: ryanmyers@tamu.edu</a:t>
            </a:r>
          </a:p>
        </p:txBody>
      </p:sp>
    </p:spTree>
    <p:extLst>
      <p:ext uri="{BB962C8B-B14F-4D97-AF65-F5344CB8AC3E}">
        <p14:creationId xmlns:p14="http://schemas.microsoft.com/office/powerpoint/2010/main" val="2603745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0C05D-7B43-8D9F-BF3F-1D284F17351E}"/>
              </a:ext>
            </a:extLst>
          </p:cNvPr>
          <p:cNvSpPr>
            <a:spLocks noGrp="1"/>
          </p:cNvSpPr>
          <p:nvPr>
            <p:ph type="title"/>
          </p:nvPr>
        </p:nvSpPr>
        <p:spPr/>
        <p:txBody>
          <a:bodyPr/>
          <a:lstStyle/>
          <a:p>
            <a:r>
              <a:rPr lang="en-US" dirty="0"/>
              <a:t>Ejecta Introduction</a:t>
            </a:r>
          </a:p>
        </p:txBody>
      </p:sp>
      <p:sp>
        <p:nvSpPr>
          <p:cNvPr id="4" name="Slide Number Placeholder 3">
            <a:extLst>
              <a:ext uri="{FF2B5EF4-FFF2-40B4-BE49-F238E27FC236}">
                <a16:creationId xmlns:a16="http://schemas.microsoft.com/office/drawing/2014/main" id="{71B45263-FD5D-5474-1E32-B4515AB24E70}"/>
              </a:ext>
            </a:extLst>
          </p:cNvPr>
          <p:cNvSpPr>
            <a:spLocks noGrp="1"/>
          </p:cNvSpPr>
          <p:nvPr>
            <p:ph type="sldNum" sz="quarter" idx="4"/>
          </p:nvPr>
        </p:nvSpPr>
        <p:spPr/>
        <p:txBody>
          <a:bodyPr/>
          <a:lstStyle/>
          <a:p>
            <a:fld id="{EDBB8023-B973-4E86-9AF5-C2C33BC4E969}" type="slidenum">
              <a:rPr lang="en-US" smtClean="0"/>
              <a:pPr/>
              <a:t>1</a:t>
            </a:fld>
            <a:endParaRPr lang="en-US" dirty="0"/>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F8C08D56-367F-357C-F60E-0322ADD12D04}"/>
                  </a:ext>
                </a:extLst>
              </p:cNvPr>
              <p:cNvSpPr>
                <a:spLocks noGrp="1"/>
              </p:cNvSpPr>
              <p:nvPr>
                <p:ph idx="1"/>
              </p:nvPr>
            </p:nvSpPr>
            <p:spPr>
              <a:xfrm>
                <a:off x="129214" y="1295400"/>
                <a:ext cx="5526519" cy="5252884"/>
              </a:xfrm>
            </p:spPr>
            <p:txBody>
              <a:bodyPr>
                <a:normAutofit fontScale="77500" lnSpcReduction="20000"/>
              </a:bodyPr>
              <a:lstStyle/>
              <a:p>
                <a:pPr marL="342900" indent="-342900">
                  <a:buFont typeface="Arial" panose="020B0604020202020204" pitchFamily="34" charset="0"/>
                  <a:buChar char="•"/>
                </a:pPr>
                <a:r>
                  <a:rPr lang="en-US" sz="2200" dirty="0"/>
                  <a:t>Ejecta is a fundamental problem for understanding the physics of fusion.</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When metals are subjected to strong shocks, impurities on the surface (from machine finishes, scratches, and cracks) can enable ejecta particles formation.</a:t>
                </a:r>
              </a:p>
              <a:p>
                <a:pPr marL="800100" lvl="1" indent="-342900">
                  <a:buFont typeface="Arial" panose="020B0604020202020204" pitchFamily="34" charset="0"/>
                  <a:buChar char="•"/>
                </a:pPr>
                <a:r>
                  <a:rPr lang="en-US" sz="2200" dirty="0"/>
                  <a:t>The incident shock is transmitted through the metal, liquifying it at very high Mach numbers.</a:t>
                </a:r>
              </a:p>
              <a:p>
                <a:pPr marL="800100" lvl="1" indent="-342900">
                  <a:buFont typeface="Arial" panose="020B0604020202020204" pitchFamily="34" charset="0"/>
                  <a:buChar char="•"/>
                </a:pPr>
                <a:r>
                  <a:rPr lang="en-US" sz="2200" dirty="0"/>
                  <a:t>Surface oscillates until the spikes grow long enough to deposit ejecta into the open space.</a:t>
                </a:r>
              </a:p>
              <a:p>
                <a:pPr marL="800100" lvl="1"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Result of a </a:t>
                </a:r>
                <a:r>
                  <a:rPr lang="en-US" sz="2200" dirty="0" err="1"/>
                  <a:t>Richtmyer-Meshkov</a:t>
                </a:r>
                <a:r>
                  <a:rPr lang="en-US" sz="2200" dirty="0"/>
                  <a:t> </a:t>
                </a:r>
                <a:r>
                  <a:rPr lang="en-US" sz="2200" dirty="0" err="1"/>
                  <a:t>Instabilty</a:t>
                </a:r>
                <a:r>
                  <a:rPr lang="en-US" sz="2200" dirty="0"/>
                  <a:t> induced on a solid or liquid interface.</a:t>
                </a:r>
              </a:p>
              <a:p>
                <a:pPr marL="800100" lvl="1" indent="-342900">
                  <a:buFont typeface="Arial" panose="020B0604020202020204" pitchFamily="34" charset="0"/>
                  <a:buChar char="•"/>
                </a:pPr>
                <a:r>
                  <a:rPr lang="en-US" sz="2200" dirty="0"/>
                  <a:t>Limiting case for </a:t>
                </a:r>
                <a14:m>
                  <m:oMath xmlns:m="http://schemas.openxmlformats.org/officeDocument/2006/math">
                    <m:r>
                      <a:rPr lang="en-US" sz="2200" b="0" i="1" smtClean="0">
                        <a:latin typeface="Cambria Math" panose="02040503050406030204" pitchFamily="18" charset="0"/>
                      </a:rPr>
                      <m:t>𝐴𝑡</m:t>
                    </m:r>
                    <m:r>
                      <a:rPr lang="en-US" sz="2200" b="0" i="1" smtClean="0">
                        <a:latin typeface="Cambria Math" panose="02040503050406030204" pitchFamily="18" charset="0"/>
                      </a:rPr>
                      <m:t>= </m:t>
                    </m:r>
                    <m:f>
                      <m:fPr>
                        <m:ctrlPr>
                          <a:rPr lang="en-US" sz="2200" b="0" i="1" smtClean="0">
                            <a:latin typeface="Cambria Math" panose="02040503050406030204" pitchFamily="18" charset="0"/>
                          </a:rPr>
                        </m:ctrlPr>
                      </m:fPr>
                      <m:num>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ea typeface="Cambria Math" panose="02040503050406030204" pitchFamily="18" charset="0"/>
                              </a:rPr>
                              <m:t>𝜌</m:t>
                            </m:r>
                          </m:e>
                          <m:sub>
                            <m:r>
                              <a:rPr lang="en-US" sz="2200" b="0" i="1" smtClean="0">
                                <a:latin typeface="Cambria Math" panose="02040503050406030204" pitchFamily="18" charset="0"/>
                              </a:rPr>
                              <m:t>𝑔</m:t>
                            </m:r>
                          </m:sub>
                        </m:sSub>
                        <m:r>
                          <a:rPr lang="en-US" sz="2200" b="0" i="1" smtClean="0">
                            <a:latin typeface="Cambria Math" panose="02040503050406030204" pitchFamily="18" charset="0"/>
                          </a:rPr>
                          <m:t>−</m:t>
                        </m:r>
                        <m:sSub>
                          <m:sSubPr>
                            <m:ctrlPr>
                              <a:rPr lang="en-US" sz="2200" i="1">
                                <a:latin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𝜌</m:t>
                            </m:r>
                          </m:e>
                          <m:sub>
                            <m:r>
                              <a:rPr lang="en-US" sz="2200" b="0" i="1" smtClean="0">
                                <a:latin typeface="Cambria Math" panose="02040503050406030204" pitchFamily="18" charset="0"/>
                                <a:ea typeface="Cambria Math" panose="02040503050406030204" pitchFamily="18" charset="0"/>
                              </a:rPr>
                              <m:t>𝑚</m:t>
                            </m:r>
                          </m:sub>
                        </m:sSub>
                      </m:num>
                      <m:den>
                        <m:sSub>
                          <m:sSubPr>
                            <m:ctrlPr>
                              <a:rPr lang="en-US" sz="2200" i="1">
                                <a:latin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𝜌</m:t>
                            </m:r>
                          </m:e>
                          <m:sub>
                            <m:r>
                              <a:rPr lang="en-US" sz="2200" i="1">
                                <a:latin typeface="Cambria Math" panose="02040503050406030204" pitchFamily="18" charset="0"/>
                              </a:rPr>
                              <m:t>𝑔</m:t>
                            </m:r>
                          </m:sub>
                        </m:sSub>
                        <m:r>
                          <a:rPr lang="en-US" sz="2200" b="0" i="1" smtClean="0">
                            <a:latin typeface="Cambria Math" panose="02040503050406030204" pitchFamily="18" charset="0"/>
                          </a:rPr>
                          <m:t>+</m:t>
                        </m:r>
                        <m:sSub>
                          <m:sSubPr>
                            <m:ctrlPr>
                              <a:rPr lang="en-US" sz="2200" i="1">
                                <a:latin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𝜌</m:t>
                            </m:r>
                          </m:e>
                          <m:sub>
                            <m:r>
                              <a:rPr lang="en-US" sz="2200" b="0" i="1" smtClean="0">
                                <a:latin typeface="Cambria Math" panose="02040503050406030204" pitchFamily="18" charset="0"/>
                                <a:ea typeface="Cambria Math" panose="02040503050406030204" pitchFamily="18" charset="0"/>
                              </a:rPr>
                              <m:t>𝑚</m:t>
                            </m:r>
                          </m:sub>
                        </m:sSub>
                      </m:den>
                    </m:f>
                    <m:r>
                      <a:rPr lang="en-US" sz="2200" b="0" i="1" smtClean="0">
                        <a:latin typeface="Cambria Math" panose="02040503050406030204" pitchFamily="18" charset="0"/>
                        <a:ea typeface="Cambria Math" panose="02040503050406030204" pitchFamily="18" charset="0"/>
                      </a:rPr>
                      <m:t>≈−1</m:t>
                    </m:r>
                    <m:r>
                      <a:rPr lang="en-US" sz="2200" b="0" i="0" smtClean="0">
                        <a:latin typeface="Cambria Math" panose="02040503050406030204" pitchFamily="18" charset="0"/>
                        <a:ea typeface="Cambria Math" panose="02040503050406030204" pitchFamily="18" charset="0"/>
                      </a:rPr>
                      <m:t>.</m:t>
                    </m:r>
                  </m:oMath>
                </a14:m>
                <a:r>
                  <a:rPr lang="en-US" sz="2200" dirty="0"/>
                  <a:t> Where </a:t>
                </a:r>
                <a14:m>
                  <m:oMath xmlns:m="http://schemas.openxmlformats.org/officeDocument/2006/math">
                    <m:sSub>
                      <m:sSubPr>
                        <m:ctrlPr>
                          <a:rPr lang="en-US" sz="2200" i="1">
                            <a:latin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𝜌</m:t>
                        </m:r>
                      </m:e>
                      <m:sub>
                        <m:r>
                          <a:rPr lang="en-US" sz="2200" b="0" i="1" smtClean="0">
                            <a:latin typeface="Cambria Math" panose="02040503050406030204" pitchFamily="18" charset="0"/>
                            <a:ea typeface="Cambria Math" panose="02040503050406030204" pitchFamily="18" charset="0"/>
                          </a:rPr>
                          <m:t>𝑚</m:t>
                        </m:r>
                      </m:sub>
                    </m:sSub>
                  </m:oMath>
                </a14:m>
                <a:r>
                  <a:rPr lang="en-US" sz="2200" dirty="0"/>
                  <a:t> is the post shock metal density and </a:t>
                </a:r>
                <a14:m>
                  <m:oMath xmlns:m="http://schemas.openxmlformats.org/officeDocument/2006/math">
                    <m:sSub>
                      <m:sSubPr>
                        <m:ctrlPr>
                          <a:rPr lang="en-US" sz="2200" i="1" smtClean="0">
                            <a:latin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𝜌</m:t>
                        </m:r>
                      </m:e>
                      <m:sub>
                        <m:r>
                          <a:rPr lang="en-US" sz="2200" b="0" i="1" smtClean="0">
                            <a:latin typeface="Cambria Math" panose="02040503050406030204" pitchFamily="18" charset="0"/>
                            <a:ea typeface="Cambria Math" panose="02040503050406030204" pitchFamily="18" charset="0"/>
                          </a:rPr>
                          <m:t>𝑔</m:t>
                        </m:r>
                        <m:r>
                          <a:rPr lang="en-US" sz="2200" b="0" i="1" smtClean="0">
                            <a:latin typeface="Cambria Math" panose="02040503050406030204" pitchFamily="18" charset="0"/>
                            <a:ea typeface="Cambria Math" panose="02040503050406030204" pitchFamily="18" charset="0"/>
                          </a:rPr>
                          <m:t> </m:t>
                        </m:r>
                      </m:sub>
                    </m:sSub>
                  </m:oMath>
                </a14:m>
                <a:r>
                  <a:rPr lang="en-US" sz="2200" dirty="0"/>
                  <a:t>is the gas medium</a:t>
                </a:r>
              </a:p>
              <a:p>
                <a:pPr marL="800100" lvl="1" indent="-342900">
                  <a:buFont typeface="Arial" panose="020B0604020202020204" pitchFamily="34" charset="0"/>
                  <a:buChar char="•"/>
                </a:pPr>
                <a:r>
                  <a:rPr lang="en-US" sz="2200" dirty="0"/>
                  <a:t>From </a:t>
                </a:r>
                <a:r>
                  <a:rPr lang="en-US" sz="2200" dirty="0" err="1"/>
                  <a:t>Buttler</a:t>
                </a:r>
                <a:r>
                  <a:rPr lang="en-US" sz="2200" dirty="0"/>
                  <a:t> et al. (2021): Particle diameters are ~(O) 1 micron (vacuum) to ~(O) 10 micron (He), the relative flow field velocity is ~500 m/s. </a:t>
                </a:r>
              </a:p>
            </p:txBody>
          </p:sp>
        </mc:Choice>
        <mc:Fallback xmlns="">
          <p:sp>
            <p:nvSpPr>
              <p:cNvPr id="5" name="Content Placeholder 2">
                <a:extLst>
                  <a:ext uri="{FF2B5EF4-FFF2-40B4-BE49-F238E27FC236}">
                    <a16:creationId xmlns:a16="http://schemas.microsoft.com/office/drawing/2014/main" id="{F8C08D56-367F-357C-F60E-0322ADD12D04}"/>
                  </a:ext>
                </a:extLst>
              </p:cNvPr>
              <p:cNvSpPr>
                <a:spLocks noGrp="1" noRot="1" noChangeAspect="1" noMove="1" noResize="1" noEditPoints="1" noAdjustHandles="1" noChangeArrowheads="1" noChangeShapeType="1" noTextEdit="1"/>
              </p:cNvSpPr>
              <p:nvPr>
                <p:ph idx="1"/>
              </p:nvPr>
            </p:nvSpPr>
            <p:spPr>
              <a:xfrm>
                <a:off x="129214" y="1295400"/>
                <a:ext cx="5526519" cy="5252884"/>
              </a:xfrm>
              <a:blipFill>
                <a:blip r:embed="rId2"/>
                <a:stretch>
                  <a:fillRect l="-551" t="-1394" r="-1213"/>
                </a:stretch>
              </a:blipFill>
            </p:spPr>
            <p:txBody>
              <a:bodyPr/>
              <a:lstStyle/>
              <a:p>
                <a:r>
                  <a:rPr lang="en-US">
                    <a:noFill/>
                  </a:rPr>
                  <a:t> </a:t>
                </a:r>
              </a:p>
            </p:txBody>
          </p:sp>
        </mc:Fallback>
      </mc:AlternateContent>
      <p:grpSp>
        <p:nvGrpSpPr>
          <p:cNvPr id="9" name="Group 8">
            <a:extLst>
              <a:ext uri="{FF2B5EF4-FFF2-40B4-BE49-F238E27FC236}">
                <a16:creationId xmlns:a16="http://schemas.microsoft.com/office/drawing/2014/main" id="{A9850BA5-AB6F-2683-DA77-550FBFEE2F31}"/>
              </a:ext>
            </a:extLst>
          </p:cNvPr>
          <p:cNvGrpSpPr>
            <a:grpSpLocks noChangeAspect="1"/>
          </p:cNvGrpSpPr>
          <p:nvPr/>
        </p:nvGrpSpPr>
        <p:grpSpPr>
          <a:xfrm>
            <a:off x="8981265" y="4013554"/>
            <a:ext cx="3081521" cy="2456694"/>
            <a:chOff x="5342670" y="622250"/>
            <a:chExt cx="6084002" cy="4850376"/>
          </a:xfrm>
        </p:grpSpPr>
        <p:pic>
          <p:nvPicPr>
            <p:cNvPr id="10" name="Picture 9">
              <a:extLst>
                <a:ext uri="{FF2B5EF4-FFF2-40B4-BE49-F238E27FC236}">
                  <a16:creationId xmlns:a16="http://schemas.microsoft.com/office/drawing/2014/main" id="{F4EDBE8B-C238-235D-6439-02367E6D68B0}"/>
                </a:ext>
              </a:extLst>
            </p:cNvPr>
            <p:cNvPicPr>
              <a:picLocks noChangeAspect="1"/>
            </p:cNvPicPr>
            <p:nvPr/>
          </p:nvPicPr>
          <p:blipFill>
            <a:blip r:embed="rId3"/>
            <a:stretch>
              <a:fillRect/>
            </a:stretch>
          </p:blipFill>
          <p:spPr>
            <a:xfrm rot="16200000">
              <a:off x="6551779" y="-586859"/>
              <a:ext cx="3665784" cy="6084002"/>
            </a:xfrm>
            <a:prstGeom prst="rect">
              <a:avLst/>
            </a:prstGeom>
          </p:spPr>
        </p:pic>
        <p:sp>
          <p:nvSpPr>
            <p:cNvPr id="11" name="TextBox 10">
              <a:extLst>
                <a:ext uri="{FF2B5EF4-FFF2-40B4-BE49-F238E27FC236}">
                  <a16:creationId xmlns:a16="http://schemas.microsoft.com/office/drawing/2014/main" id="{BD365DC3-A70C-411D-15D7-68B42FB60225}"/>
                </a:ext>
              </a:extLst>
            </p:cNvPr>
            <p:cNvSpPr txBox="1"/>
            <p:nvPr/>
          </p:nvSpPr>
          <p:spPr>
            <a:xfrm>
              <a:off x="5779250" y="4439606"/>
              <a:ext cx="5066615" cy="1033020"/>
            </a:xfrm>
            <a:prstGeom prst="rect">
              <a:avLst/>
            </a:prstGeom>
            <a:noFill/>
          </p:spPr>
          <p:txBody>
            <a:bodyPr wrap="square" rtlCol="0">
              <a:spAutoFit/>
            </a:bodyPr>
            <a:lstStyle/>
            <a:p>
              <a:pPr algn="ctr"/>
              <a:r>
                <a:rPr lang="en-US" sz="1400" dirty="0">
                  <a:solidFill>
                    <a:prstClr val="black"/>
                  </a:solidFill>
                  <a:latin typeface="Calibri" panose="020F0502020204030204"/>
                </a:rPr>
                <a:t>Shocked metal surface forming RMI spikes, </a:t>
              </a:r>
              <a:r>
                <a:rPr lang="en-US" sz="1400" dirty="0" err="1">
                  <a:solidFill>
                    <a:prstClr val="black"/>
                  </a:solidFill>
                  <a:latin typeface="Calibri" panose="020F0502020204030204"/>
                </a:rPr>
                <a:t>Buttler</a:t>
              </a:r>
              <a:r>
                <a:rPr lang="en-US" sz="1400" dirty="0">
                  <a:solidFill>
                    <a:prstClr val="black"/>
                  </a:solidFill>
                  <a:latin typeface="Calibri" panose="020F0502020204030204"/>
                </a:rPr>
                <a:t> et al. (2012)</a:t>
              </a:r>
            </a:p>
          </p:txBody>
        </p:sp>
      </p:grpSp>
      <p:grpSp>
        <p:nvGrpSpPr>
          <p:cNvPr id="15" name="Group 14">
            <a:extLst>
              <a:ext uri="{FF2B5EF4-FFF2-40B4-BE49-F238E27FC236}">
                <a16:creationId xmlns:a16="http://schemas.microsoft.com/office/drawing/2014/main" id="{2E0949A9-200C-6C4A-0D6C-BC10F8ED31E7}"/>
              </a:ext>
            </a:extLst>
          </p:cNvPr>
          <p:cNvGrpSpPr/>
          <p:nvPr/>
        </p:nvGrpSpPr>
        <p:grpSpPr>
          <a:xfrm>
            <a:off x="5655732" y="1533832"/>
            <a:ext cx="3081520" cy="4843772"/>
            <a:chOff x="5655732" y="1245165"/>
            <a:chExt cx="3081520" cy="5132439"/>
          </a:xfrm>
        </p:grpSpPr>
        <p:pic>
          <p:nvPicPr>
            <p:cNvPr id="79" name="Picture 78" descr="A picture containing sketch, design&#10;&#10;Description automatically generated">
              <a:extLst>
                <a:ext uri="{FF2B5EF4-FFF2-40B4-BE49-F238E27FC236}">
                  <a16:creationId xmlns:a16="http://schemas.microsoft.com/office/drawing/2014/main" id="{2A712630-6290-EC10-3B87-EC7A6732E0B3}"/>
                </a:ext>
              </a:extLst>
            </p:cNvPr>
            <p:cNvPicPr>
              <a:picLocks noChangeAspect="1"/>
            </p:cNvPicPr>
            <p:nvPr/>
          </p:nvPicPr>
          <p:blipFill>
            <a:blip r:embed="rId4"/>
            <a:stretch>
              <a:fillRect/>
            </a:stretch>
          </p:blipFill>
          <p:spPr>
            <a:xfrm rot="5400000">
              <a:off x="4630272" y="2270625"/>
              <a:ext cx="5132439" cy="3081520"/>
            </a:xfrm>
            <a:prstGeom prst="rect">
              <a:avLst/>
            </a:prstGeom>
          </p:spPr>
        </p:pic>
        <p:grpSp>
          <p:nvGrpSpPr>
            <p:cNvPr id="82" name="Group 81">
              <a:extLst>
                <a:ext uri="{FF2B5EF4-FFF2-40B4-BE49-F238E27FC236}">
                  <a16:creationId xmlns:a16="http://schemas.microsoft.com/office/drawing/2014/main" id="{03D6F71B-059D-982D-6D6A-40A63541F79B}"/>
                </a:ext>
              </a:extLst>
            </p:cNvPr>
            <p:cNvGrpSpPr/>
            <p:nvPr/>
          </p:nvGrpSpPr>
          <p:grpSpPr>
            <a:xfrm>
              <a:off x="7826083" y="1295400"/>
              <a:ext cx="744046" cy="1706880"/>
              <a:chOff x="7538720" y="1295400"/>
              <a:chExt cx="744046" cy="1706880"/>
            </a:xfrm>
          </p:grpSpPr>
          <p:sp>
            <p:nvSpPr>
              <p:cNvPr id="80" name="Rectangle 79">
                <a:extLst>
                  <a:ext uri="{FF2B5EF4-FFF2-40B4-BE49-F238E27FC236}">
                    <a16:creationId xmlns:a16="http://schemas.microsoft.com/office/drawing/2014/main" id="{D07490EE-D73F-FF12-DD16-E0EFD12B19C5}"/>
                  </a:ext>
                </a:extLst>
              </p:cNvPr>
              <p:cNvSpPr/>
              <p:nvPr/>
            </p:nvSpPr>
            <p:spPr>
              <a:xfrm>
                <a:off x="7538720" y="1295400"/>
                <a:ext cx="289560" cy="1706880"/>
              </a:xfrm>
              <a:prstGeom prst="rect">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en-US" sz="1200" dirty="0"/>
                  <a:t>Transmitted Shock</a:t>
                </a:r>
              </a:p>
            </p:txBody>
          </p:sp>
          <p:sp>
            <p:nvSpPr>
              <p:cNvPr id="81" name="Arrow: Right 80">
                <a:extLst>
                  <a:ext uri="{FF2B5EF4-FFF2-40B4-BE49-F238E27FC236}">
                    <a16:creationId xmlns:a16="http://schemas.microsoft.com/office/drawing/2014/main" id="{AA9C413C-FE16-20EF-8DE9-132D605D6D7F}"/>
                  </a:ext>
                </a:extLst>
              </p:cNvPr>
              <p:cNvSpPr/>
              <p:nvPr/>
            </p:nvSpPr>
            <p:spPr>
              <a:xfrm>
                <a:off x="7828106" y="2028825"/>
                <a:ext cx="454660" cy="240030"/>
              </a:xfrm>
              <a:prstGeom prst="rightArrow">
                <a:avLst/>
              </a:prstGeom>
              <a:solidFill>
                <a:srgbClr val="558ED5"/>
              </a:solidFill>
              <a:ln>
                <a:solidFill>
                  <a:srgbClr val="558ED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3" name="TextBox 82">
              <a:extLst>
                <a:ext uri="{FF2B5EF4-FFF2-40B4-BE49-F238E27FC236}">
                  <a16:creationId xmlns:a16="http://schemas.microsoft.com/office/drawing/2014/main" id="{BE8C410C-6D29-9876-5C5F-9AB21CA2F339}"/>
                </a:ext>
              </a:extLst>
            </p:cNvPr>
            <p:cNvSpPr txBox="1"/>
            <p:nvPr/>
          </p:nvSpPr>
          <p:spPr>
            <a:xfrm>
              <a:off x="6304280" y="2041515"/>
              <a:ext cx="1234440" cy="277201"/>
            </a:xfrm>
            <a:prstGeom prst="rect">
              <a:avLst/>
            </a:prstGeom>
            <a:solidFill>
              <a:schemeClr val="bg1">
                <a:lumMod val="85000"/>
              </a:schemeClr>
            </a:solidFill>
            <a:ln w="28575">
              <a:solidFill>
                <a:srgbClr val="51534B"/>
              </a:solidFill>
            </a:ln>
          </p:spPr>
          <p:txBody>
            <a:bodyPr wrap="square" rtlCol="0">
              <a:spAutoFit/>
            </a:bodyPr>
            <a:lstStyle/>
            <a:p>
              <a:pPr algn="ctr"/>
              <a:r>
                <a:rPr lang="en-US" sz="1100" dirty="0"/>
                <a:t>Material Surface</a:t>
              </a:r>
            </a:p>
          </p:txBody>
        </p:sp>
        <p:cxnSp>
          <p:nvCxnSpPr>
            <p:cNvPr id="85" name="Straight Arrow Connector 84">
              <a:extLst>
                <a:ext uri="{FF2B5EF4-FFF2-40B4-BE49-F238E27FC236}">
                  <a16:creationId xmlns:a16="http://schemas.microsoft.com/office/drawing/2014/main" id="{60184639-6DF6-1B14-B3BC-3EF3FC84614C}"/>
                </a:ext>
              </a:extLst>
            </p:cNvPr>
            <p:cNvCxnSpPr>
              <a:cxnSpLocks/>
              <a:stCxn id="83" idx="0"/>
            </p:cNvCxnSpPr>
            <p:nvPr/>
          </p:nvCxnSpPr>
          <p:spPr>
            <a:xfrm flipH="1" flipV="1">
              <a:off x="6536269" y="1706051"/>
              <a:ext cx="385231" cy="335464"/>
            </a:xfrm>
            <a:prstGeom prst="straightConnector1">
              <a:avLst/>
            </a:prstGeom>
            <a:ln>
              <a:solidFill>
                <a:srgbClr val="51534B"/>
              </a:solidFill>
              <a:tailEnd type="triangle"/>
            </a:ln>
          </p:spPr>
          <p:style>
            <a:lnRef idx="2">
              <a:schemeClr val="accent1"/>
            </a:lnRef>
            <a:fillRef idx="0">
              <a:schemeClr val="accent1"/>
            </a:fillRef>
            <a:effectRef idx="1">
              <a:schemeClr val="accent1"/>
            </a:effectRef>
            <a:fontRef idx="minor">
              <a:schemeClr val="tx1"/>
            </a:fontRef>
          </p:style>
        </p:cxnSp>
        <p:cxnSp>
          <p:nvCxnSpPr>
            <p:cNvPr id="87" name="Straight Arrow Connector 86">
              <a:extLst>
                <a:ext uri="{FF2B5EF4-FFF2-40B4-BE49-F238E27FC236}">
                  <a16:creationId xmlns:a16="http://schemas.microsoft.com/office/drawing/2014/main" id="{0CBA2756-7B1D-C10F-2842-E8EFA82E059A}"/>
                </a:ext>
              </a:extLst>
            </p:cNvPr>
            <p:cNvCxnSpPr>
              <a:cxnSpLocks/>
              <a:stCxn id="83" idx="2"/>
            </p:cNvCxnSpPr>
            <p:nvPr/>
          </p:nvCxnSpPr>
          <p:spPr>
            <a:xfrm flipH="1">
              <a:off x="6444447" y="2318715"/>
              <a:ext cx="477053" cy="319873"/>
            </a:xfrm>
            <a:prstGeom prst="straightConnector1">
              <a:avLst/>
            </a:prstGeom>
            <a:ln>
              <a:solidFill>
                <a:srgbClr val="51534B"/>
              </a:solidFill>
              <a:tailEnd type="triangle"/>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9DDB7654-94C4-A5CD-66F8-CDCA2A188B37}"/>
                </a:ext>
              </a:extLst>
            </p:cNvPr>
            <p:cNvSpPr txBox="1"/>
            <p:nvPr/>
          </p:nvSpPr>
          <p:spPr>
            <a:xfrm>
              <a:off x="6598951" y="3155018"/>
              <a:ext cx="1234440" cy="277201"/>
            </a:xfrm>
            <a:prstGeom prst="rect">
              <a:avLst/>
            </a:prstGeom>
            <a:solidFill>
              <a:schemeClr val="bg1">
                <a:lumMod val="85000"/>
              </a:schemeClr>
            </a:solidFill>
            <a:ln w="28575">
              <a:solidFill>
                <a:srgbClr val="51534B"/>
              </a:solidFill>
            </a:ln>
          </p:spPr>
          <p:txBody>
            <a:bodyPr wrap="square" rtlCol="0">
              <a:spAutoFit/>
            </a:bodyPr>
            <a:lstStyle/>
            <a:p>
              <a:pPr algn="ctr"/>
              <a:r>
                <a:rPr lang="en-US" sz="1100" dirty="0"/>
                <a:t>Spike Formation</a:t>
              </a:r>
            </a:p>
          </p:txBody>
        </p:sp>
        <p:cxnSp>
          <p:nvCxnSpPr>
            <p:cNvPr id="6" name="Straight Arrow Connector 5">
              <a:extLst>
                <a:ext uri="{FF2B5EF4-FFF2-40B4-BE49-F238E27FC236}">
                  <a16:creationId xmlns:a16="http://schemas.microsoft.com/office/drawing/2014/main" id="{1112062C-51F1-8C71-26B2-07BA7431525A}"/>
                </a:ext>
              </a:extLst>
            </p:cNvPr>
            <p:cNvCxnSpPr>
              <a:cxnSpLocks/>
              <a:stCxn id="3" idx="2"/>
            </p:cNvCxnSpPr>
            <p:nvPr/>
          </p:nvCxnSpPr>
          <p:spPr>
            <a:xfrm>
              <a:off x="7216171" y="3432219"/>
              <a:ext cx="506898" cy="179661"/>
            </a:xfrm>
            <a:prstGeom prst="straightConnector1">
              <a:avLst/>
            </a:prstGeom>
            <a:ln>
              <a:solidFill>
                <a:srgbClr val="51534B"/>
              </a:solidFill>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82D80DB7-1BAB-AF1B-3397-1625999014AC}"/>
                </a:ext>
              </a:extLst>
            </p:cNvPr>
            <p:cNvSpPr txBox="1"/>
            <p:nvPr/>
          </p:nvSpPr>
          <p:spPr>
            <a:xfrm>
              <a:off x="6921500" y="5947028"/>
              <a:ext cx="1234440" cy="277201"/>
            </a:xfrm>
            <a:prstGeom prst="rect">
              <a:avLst/>
            </a:prstGeom>
            <a:solidFill>
              <a:schemeClr val="bg1">
                <a:lumMod val="85000"/>
              </a:schemeClr>
            </a:solidFill>
            <a:ln w="28575">
              <a:solidFill>
                <a:srgbClr val="51534B"/>
              </a:solidFill>
            </a:ln>
          </p:spPr>
          <p:txBody>
            <a:bodyPr wrap="square" rtlCol="0">
              <a:spAutoFit/>
            </a:bodyPr>
            <a:lstStyle/>
            <a:p>
              <a:pPr algn="ctr"/>
              <a:r>
                <a:rPr lang="en-US" sz="1100" dirty="0"/>
                <a:t>Ejecta Launched</a:t>
              </a:r>
            </a:p>
          </p:txBody>
        </p:sp>
        <p:cxnSp>
          <p:nvCxnSpPr>
            <p:cNvPr id="18" name="Straight Arrow Connector 17">
              <a:extLst>
                <a:ext uri="{FF2B5EF4-FFF2-40B4-BE49-F238E27FC236}">
                  <a16:creationId xmlns:a16="http://schemas.microsoft.com/office/drawing/2014/main" id="{99312898-CFFD-5C47-9BD3-6A222E99AC14}"/>
                </a:ext>
              </a:extLst>
            </p:cNvPr>
            <p:cNvCxnSpPr>
              <a:cxnSpLocks/>
              <a:stCxn id="17" idx="0"/>
            </p:cNvCxnSpPr>
            <p:nvPr/>
          </p:nvCxnSpPr>
          <p:spPr>
            <a:xfrm flipV="1">
              <a:off x="7538720" y="5751776"/>
              <a:ext cx="450217" cy="195252"/>
            </a:xfrm>
            <a:prstGeom prst="straightConnector1">
              <a:avLst/>
            </a:prstGeom>
            <a:ln>
              <a:solidFill>
                <a:srgbClr val="51534B"/>
              </a:solidFill>
              <a:tailEnd type="triangle"/>
            </a:ln>
          </p:spPr>
          <p:style>
            <a:lnRef idx="2">
              <a:schemeClr val="accent1"/>
            </a:lnRef>
            <a:fillRef idx="0">
              <a:schemeClr val="accent1"/>
            </a:fillRef>
            <a:effectRef idx="1">
              <a:schemeClr val="accent1"/>
            </a:effectRef>
            <a:fontRef idx="minor">
              <a:schemeClr val="tx1"/>
            </a:fontRef>
          </p:style>
        </p:cxnSp>
      </p:grpSp>
      <p:cxnSp>
        <p:nvCxnSpPr>
          <p:cNvPr id="19" name="Straight Connector 18">
            <a:extLst>
              <a:ext uri="{FF2B5EF4-FFF2-40B4-BE49-F238E27FC236}">
                <a16:creationId xmlns:a16="http://schemas.microsoft.com/office/drawing/2014/main" id="{1970FDF2-9A00-7629-D29D-9BB1734C4C67}"/>
              </a:ext>
            </a:extLst>
          </p:cNvPr>
          <p:cNvCxnSpPr>
            <a:cxnSpLocks/>
          </p:cNvCxnSpPr>
          <p:nvPr/>
        </p:nvCxnSpPr>
        <p:spPr>
          <a:xfrm>
            <a:off x="6162246" y="1329690"/>
            <a:ext cx="0" cy="4998720"/>
          </a:xfrm>
          <a:prstGeom prst="line">
            <a:avLst/>
          </a:prstGeom>
          <a:ln>
            <a:prstDash val="dash"/>
          </a:ln>
        </p:spPr>
        <p:style>
          <a:lnRef idx="2">
            <a:schemeClr val="dk1"/>
          </a:lnRef>
          <a:fillRef idx="0">
            <a:schemeClr val="dk1"/>
          </a:fillRef>
          <a:effectRef idx="1">
            <a:schemeClr val="dk1"/>
          </a:effectRef>
          <a:fontRef idx="minor">
            <a:schemeClr val="tx1"/>
          </a:fontRef>
        </p:style>
      </p:cxnSp>
      <p:sp>
        <p:nvSpPr>
          <p:cNvPr id="23" name="TextBox 22">
            <a:extLst>
              <a:ext uri="{FF2B5EF4-FFF2-40B4-BE49-F238E27FC236}">
                <a16:creationId xmlns:a16="http://schemas.microsoft.com/office/drawing/2014/main" id="{0901A912-3E4F-2C48-F0FD-BC6868E21A92}"/>
              </a:ext>
            </a:extLst>
          </p:cNvPr>
          <p:cNvSpPr txBox="1"/>
          <p:nvPr/>
        </p:nvSpPr>
        <p:spPr>
          <a:xfrm>
            <a:off x="6162246" y="1211645"/>
            <a:ext cx="1353820" cy="261610"/>
          </a:xfrm>
          <a:prstGeom prst="rect">
            <a:avLst/>
          </a:prstGeom>
          <a:noFill/>
          <a:ln w="28575">
            <a:solidFill>
              <a:schemeClr val="tx1"/>
            </a:solidFill>
            <a:prstDash val="dash"/>
          </a:ln>
        </p:spPr>
        <p:txBody>
          <a:bodyPr wrap="square" rtlCol="0">
            <a:spAutoFit/>
          </a:bodyPr>
          <a:lstStyle/>
          <a:p>
            <a:pPr algn="ctr"/>
            <a:r>
              <a:rPr lang="en-US" sz="1100" dirty="0"/>
              <a:t>Pre-shock surface </a:t>
            </a:r>
          </a:p>
        </p:txBody>
      </p:sp>
      <p:pic>
        <p:nvPicPr>
          <p:cNvPr id="1026" name="Picture 2">
            <a:extLst>
              <a:ext uri="{FF2B5EF4-FFF2-40B4-BE49-F238E27FC236}">
                <a16:creationId xmlns:a16="http://schemas.microsoft.com/office/drawing/2014/main" id="{5A37CF64-F443-A459-609D-A60BA0BC5EA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627" t="40467" r="40246" b="14836"/>
          <a:stretch/>
        </p:blipFill>
        <p:spPr bwMode="auto">
          <a:xfrm>
            <a:off x="9173956" y="1289639"/>
            <a:ext cx="2548806" cy="219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E178A81E-8A6A-9247-800C-7C78B725AB35}"/>
              </a:ext>
            </a:extLst>
          </p:cNvPr>
          <p:cNvSpPr txBox="1"/>
          <p:nvPr/>
        </p:nvSpPr>
        <p:spPr>
          <a:xfrm>
            <a:off x="8912646" y="3451948"/>
            <a:ext cx="3071426" cy="523220"/>
          </a:xfrm>
          <a:prstGeom prst="rect">
            <a:avLst/>
          </a:prstGeom>
          <a:noFill/>
        </p:spPr>
        <p:txBody>
          <a:bodyPr wrap="square" rtlCol="0">
            <a:spAutoFit/>
          </a:bodyPr>
          <a:lstStyle/>
          <a:p>
            <a:pPr algn="ctr"/>
            <a:r>
              <a:rPr lang="en-US" sz="1400" dirty="0">
                <a:solidFill>
                  <a:prstClr val="black"/>
                </a:solidFill>
                <a:latin typeface="Calibri" panose="020F0502020204030204"/>
              </a:rPr>
              <a:t>Qualitative visual of RMI driven gas hydrodynamics. Credit: Ben Musick</a:t>
            </a:r>
          </a:p>
        </p:txBody>
      </p:sp>
    </p:spTree>
    <p:extLst>
      <p:ext uri="{BB962C8B-B14F-4D97-AF65-F5344CB8AC3E}">
        <p14:creationId xmlns:p14="http://schemas.microsoft.com/office/powerpoint/2010/main" val="2157570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C9308-8376-4373-A369-036691FD7E78}"/>
              </a:ext>
            </a:extLst>
          </p:cNvPr>
          <p:cNvSpPr>
            <a:spLocks noGrp="1"/>
          </p:cNvSpPr>
          <p:nvPr>
            <p:ph type="title"/>
          </p:nvPr>
        </p:nvSpPr>
        <p:spPr/>
        <p:txBody>
          <a:bodyPr/>
          <a:lstStyle/>
          <a:p>
            <a:r>
              <a:rPr lang="en-US" dirty="0"/>
              <a:t>Reactive Ejecta</a:t>
            </a:r>
          </a:p>
        </p:txBody>
      </p:sp>
      <p:sp>
        <p:nvSpPr>
          <p:cNvPr id="3" name="Content Placeholder 2">
            <a:extLst>
              <a:ext uri="{FF2B5EF4-FFF2-40B4-BE49-F238E27FC236}">
                <a16:creationId xmlns:a16="http://schemas.microsoft.com/office/drawing/2014/main" id="{3D9347C3-F4FF-3050-7E55-6636E45B1FFF}"/>
              </a:ext>
            </a:extLst>
          </p:cNvPr>
          <p:cNvSpPr>
            <a:spLocks noGrp="1"/>
          </p:cNvSpPr>
          <p:nvPr>
            <p:ph idx="1"/>
          </p:nvPr>
        </p:nvSpPr>
        <p:spPr>
          <a:xfrm>
            <a:off x="405115" y="4190034"/>
            <a:ext cx="11229180" cy="2137023"/>
          </a:xfrm>
        </p:spPr>
        <p:txBody>
          <a:bodyPr>
            <a:normAutofit fontScale="70000" lnSpcReduction="20000"/>
          </a:bodyPr>
          <a:lstStyle/>
          <a:p>
            <a:r>
              <a:rPr lang="en-US" dirty="0"/>
              <a:t>Experiments from </a:t>
            </a:r>
            <a:r>
              <a:rPr lang="en-US" dirty="0" err="1"/>
              <a:t>Buttler</a:t>
            </a:r>
            <a:r>
              <a:rPr lang="en-US" dirty="0"/>
              <a:t> et al. (2021) gave insight into possible modes of break up and deformation for reactive ejecta:</a:t>
            </a:r>
          </a:p>
          <a:p>
            <a:pPr marL="457200" indent="-457200">
              <a:buFont typeface="Arial" panose="020B0604020202020204" pitchFamily="34" charset="0"/>
              <a:buChar char="•"/>
            </a:pPr>
            <a:r>
              <a:rPr lang="en-US" dirty="0"/>
              <a:t>Found: simultaneous hydrodynamic and reaction breakup processes, rapid heating as a result of an exothermic reaction, particles reached a constant temperature (~1500 K), varying acceleration in particles.</a:t>
            </a:r>
          </a:p>
          <a:p>
            <a:pPr marL="457200" indent="-457200">
              <a:buFont typeface="Arial" panose="020B0604020202020204" pitchFamily="34" charset="0"/>
              <a:buChar char="•"/>
            </a:pPr>
            <a:r>
              <a:rPr lang="en-US" dirty="0"/>
              <a:t>Questions: product shell behavior, hydrodynamic stability, reactive breakup processes, phase change, product/metal spallation</a:t>
            </a:r>
          </a:p>
          <a:p>
            <a:endParaRPr lang="en-US" dirty="0"/>
          </a:p>
        </p:txBody>
      </p:sp>
      <p:sp>
        <p:nvSpPr>
          <p:cNvPr id="4" name="Slide Number Placeholder 3">
            <a:extLst>
              <a:ext uri="{FF2B5EF4-FFF2-40B4-BE49-F238E27FC236}">
                <a16:creationId xmlns:a16="http://schemas.microsoft.com/office/drawing/2014/main" id="{6D77EF54-1DDD-F340-D39F-6F3D95D1ABC0}"/>
              </a:ext>
            </a:extLst>
          </p:cNvPr>
          <p:cNvSpPr>
            <a:spLocks noGrp="1"/>
          </p:cNvSpPr>
          <p:nvPr>
            <p:ph type="sldNum" sz="quarter" idx="4"/>
          </p:nvPr>
        </p:nvSpPr>
        <p:spPr/>
        <p:txBody>
          <a:bodyPr/>
          <a:lstStyle/>
          <a:p>
            <a:fld id="{EDBB8023-B973-4E86-9AF5-C2C33BC4E969}" type="slidenum">
              <a:rPr lang="en-US" smtClean="0"/>
              <a:pPr/>
              <a:t>2</a:t>
            </a:fld>
            <a:endParaRPr lang="en-US" dirty="0"/>
          </a:p>
        </p:txBody>
      </p:sp>
      <p:pic>
        <p:nvPicPr>
          <p:cNvPr id="6" name="Picture 5" descr="A picture containing text, screenshot, line, font&#10;&#10;Description automatically generated">
            <a:extLst>
              <a:ext uri="{FF2B5EF4-FFF2-40B4-BE49-F238E27FC236}">
                <a16:creationId xmlns:a16="http://schemas.microsoft.com/office/drawing/2014/main" id="{7E83B88D-7318-0888-0AE4-4EFC641FBCB3}"/>
              </a:ext>
            </a:extLst>
          </p:cNvPr>
          <p:cNvPicPr>
            <a:picLocks noChangeAspect="1"/>
          </p:cNvPicPr>
          <p:nvPr/>
        </p:nvPicPr>
        <p:blipFill>
          <a:blip r:embed="rId2"/>
          <a:stretch>
            <a:fillRect/>
          </a:stretch>
        </p:blipFill>
        <p:spPr>
          <a:xfrm>
            <a:off x="401256" y="1250447"/>
            <a:ext cx="11389488" cy="2838259"/>
          </a:xfrm>
          <a:prstGeom prst="rect">
            <a:avLst/>
          </a:prstGeom>
        </p:spPr>
      </p:pic>
    </p:spTree>
    <p:extLst>
      <p:ext uri="{BB962C8B-B14F-4D97-AF65-F5344CB8AC3E}">
        <p14:creationId xmlns:p14="http://schemas.microsoft.com/office/powerpoint/2010/main" val="3749677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70F84-4ED8-4FF6-DE10-F3990172D657}"/>
              </a:ext>
            </a:extLst>
          </p:cNvPr>
          <p:cNvSpPr>
            <a:spLocks noGrp="1"/>
          </p:cNvSpPr>
          <p:nvPr>
            <p:ph type="title"/>
          </p:nvPr>
        </p:nvSpPr>
        <p:spPr/>
        <p:txBody>
          <a:bodyPr/>
          <a:lstStyle/>
          <a:p>
            <a:r>
              <a:rPr lang="en-US" dirty="0"/>
              <a:t>Problem Description</a:t>
            </a:r>
          </a:p>
        </p:txBody>
      </p:sp>
      <p:sp>
        <p:nvSpPr>
          <p:cNvPr id="3" name="Content Placeholder 2">
            <a:extLst>
              <a:ext uri="{FF2B5EF4-FFF2-40B4-BE49-F238E27FC236}">
                <a16:creationId xmlns:a16="http://schemas.microsoft.com/office/drawing/2014/main" id="{AD5B0F23-FEDD-22E1-8540-8D1309E80BCA}"/>
              </a:ext>
            </a:extLst>
          </p:cNvPr>
          <p:cNvSpPr>
            <a:spLocks noGrp="1"/>
          </p:cNvSpPr>
          <p:nvPr>
            <p:ph idx="1"/>
          </p:nvPr>
        </p:nvSpPr>
        <p:spPr>
          <a:xfrm>
            <a:off x="609600" y="1356887"/>
            <a:ext cx="10972799" cy="1675835"/>
          </a:xfrm>
        </p:spPr>
        <p:txBody>
          <a:bodyPr>
            <a:normAutofit/>
          </a:bodyPr>
          <a:lstStyle/>
          <a:p>
            <a:pPr algn="ctr"/>
            <a:r>
              <a:rPr lang="en-US" dirty="0"/>
              <a:t>Simulate a resolved reactive ejecta particle and analyze the different influences on overall breakup to better inform point particle simulation models of ejecta.</a:t>
            </a:r>
          </a:p>
        </p:txBody>
      </p:sp>
      <p:sp>
        <p:nvSpPr>
          <p:cNvPr id="4" name="Slide Number Placeholder 3">
            <a:extLst>
              <a:ext uri="{FF2B5EF4-FFF2-40B4-BE49-F238E27FC236}">
                <a16:creationId xmlns:a16="http://schemas.microsoft.com/office/drawing/2014/main" id="{EDB9E203-5DE1-82EA-EF6B-D67E715920EC}"/>
              </a:ext>
            </a:extLst>
          </p:cNvPr>
          <p:cNvSpPr>
            <a:spLocks noGrp="1"/>
          </p:cNvSpPr>
          <p:nvPr>
            <p:ph type="sldNum" sz="quarter" idx="4"/>
          </p:nvPr>
        </p:nvSpPr>
        <p:spPr/>
        <p:txBody>
          <a:bodyPr/>
          <a:lstStyle/>
          <a:p>
            <a:fld id="{EDBB8023-B973-4E86-9AF5-C2C33BC4E969}" type="slidenum">
              <a:rPr lang="en-US" smtClean="0"/>
              <a:pPr/>
              <a:t>3</a:t>
            </a:fld>
            <a:endParaRPr lang="en-US" dirty="0"/>
          </a:p>
        </p:txBody>
      </p:sp>
      <p:pic>
        <p:nvPicPr>
          <p:cNvPr id="5" name="Picture 4">
            <a:extLst>
              <a:ext uri="{FF2B5EF4-FFF2-40B4-BE49-F238E27FC236}">
                <a16:creationId xmlns:a16="http://schemas.microsoft.com/office/drawing/2014/main" id="{580AE537-A40B-91CF-035F-B9B3270EE899}"/>
              </a:ext>
            </a:extLst>
          </p:cNvPr>
          <p:cNvPicPr>
            <a:picLocks noChangeAspect="1"/>
          </p:cNvPicPr>
          <p:nvPr/>
        </p:nvPicPr>
        <p:blipFill>
          <a:blip r:embed="rId2"/>
          <a:stretch>
            <a:fillRect/>
          </a:stretch>
        </p:blipFill>
        <p:spPr>
          <a:xfrm>
            <a:off x="6532152" y="3154680"/>
            <a:ext cx="4607417" cy="2874080"/>
          </a:xfrm>
          <a:prstGeom prst="rect">
            <a:avLst/>
          </a:prstGeom>
        </p:spPr>
      </p:pic>
      <p:sp>
        <p:nvSpPr>
          <p:cNvPr id="9" name="TextBox 8">
            <a:extLst>
              <a:ext uri="{FF2B5EF4-FFF2-40B4-BE49-F238E27FC236}">
                <a16:creationId xmlns:a16="http://schemas.microsoft.com/office/drawing/2014/main" id="{5B9D1F20-CE94-8608-731B-F878B0813732}"/>
              </a:ext>
            </a:extLst>
          </p:cNvPr>
          <p:cNvSpPr txBox="1"/>
          <p:nvPr/>
        </p:nvSpPr>
        <p:spPr>
          <a:xfrm>
            <a:off x="6532152" y="6048729"/>
            <a:ext cx="4607417"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Calibri" panose="020F0502020204030204"/>
              </a:rPr>
              <a:t>Simulated ejecta (point particles) being generated into gas and a vacuum. Fung et al. (2013)</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9597EBE-F568-B767-A059-B9C275D5953B}"/>
              </a:ext>
            </a:extLst>
          </p:cNvPr>
          <p:cNvSpPr txBox="1"/>
          <p:nvPr/>
        </p:nvSpPr>
        <p:spPr>
          <a:xfrm>
            <a:off x="643466" y="6048728"/>
            <a:ext cx="4337410"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Calibri" panose="020F0502020204030204"/>
              </a:rPr>
              <a:t>Resolved particle simulation analyzing heat transfer over an ejecta particle. Maxon et al. (2021)</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Arrow: Right 5">
            <a:extLst>
              <a:ext uri="{FF2B5EF4-FFF2-40B4-BE49-F238E27FC236}">
                <a16:creationId xmlns:a16="http://schemas.microsoft.com/office/drawing/2014/main" id="{102F3614-9BB5-E80C-2C4F-6FCED2A99DA5}"/>
              </a:ext>
            </a:extLst>
          </p:cNvPr>
          <p:cNvSpPr/>
          <p:nvPr/>
        </p:nvSpPr>
        <p:spPr>
          <a:xfrm>
            <a:off x="4487332" y="4186898"/>
            <a:ext cx="1978782" cy="858416"/>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2A30CE38-1F67-7142-079C-E61A931689F7}"/>
              </a:ext>
            </a:extLst>
          </p:cNvPr>
          <p:cNvPicPr>
            <a:picLocks noChangeAspect="1"/>
          </p:cNvPicPr>
          <p:nvPr/>
        </p:nvPicPr>
        <p:blipFill rotWithShape="1">
          <a:blip r:embed="rId3"/>
          <a:srcRect r="2212"/>
          <a:stretch/>
        </p:blipFill>
        <p:spPr>
          <a:xfrm>
            <a:off x="1345174" y="3032722"/>
            <a:ext cx="2933993" cy="2933700"/>
          </a:xfrm>
          <a:prstGeom prst="rect">
            <a:avLst/>
          </a:prstGeom>
        </p:spPr>
      </p:pic>
      <p:sp>
        <p:nvSpPr>
          <p:cNvPr id="11" name="Arrow: Left 10">
            <a:extLst>
              <a:ext uri="{FF2B5EF4-FFF2-40B4-BE49-F238E27FC236}">
                <a16:creationId xmlns:a16="http://schemas.microsoft.com/office/drawing/2014/main" id="{24604105-0A4C-ACDD-06F7-4181AFCBA5DC}"/>
              </a:ext>
            </a:extLst>
          </p:cNvPr>
          <p:cNvSpPr/>
          <p:nvPr/>
        </p:nvSpPr>
        <p:spPr>
          <a:xfrm rot="5400000">
            <a:off x="1968660" y="5144958"/>
            <a:ext cx="1126481" cy="516447"/>
          </a:xfrm>
          <a:prstGeom prst="leftArrow">
            <a:avLst/>
          </a:prstGeom>
          <a:solidFill>
            <a:srgbClr val="93CDDD"/>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Gas Flow</a:t>
            </a:r>
          </a:p>
        </p:txBody>
      </p:sp>
    </p:spTree>
    <p:extLst>
      <p:ext uri="{BB962C8B-B14F-4D97-AF65-F5344CB8AC3E}">
        <p14:creationId xmlns:p14="http://schemas.microsoft.com/office/powerpoint/2010/main" val="3986249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93C84-72CA-D3C2-8FCF-DBF89EDD53C3}"/>
              </a:ext>
            </a:extLst>
          </p:cNvPr>
          <p:cNvSpPr>
            <a:spLocks noGrp="1"/>
          </p:cNvSpPr>
          <p:nvPr>
            <p:ph type="title"/>
          </p:nvPr>
        </p:nvSpPr>
        <p:spPr>
          <a:xfrm>
            <a:off x="504710" y="215759"/>
            <a:ext cx="6008058" cy="925157"/>
          </a:xfrm>
        </p:spPr>
        <p:txBody>
          <a:bodyPr>
            <a:noAutofit/>
          </a:bodyPr>
          <a:lstStyle/>
          <a:p>
            <a:r>
              <a:rPr lang="en-US" sz="2400" dirty="0"/>
              <a:t>Current Physical Processes Considered </a:t>
            </a:r>
          </a:p>
        </p:txBody>
      </p:sp>
      <p:sp>
        <p:nvSpPr>
          <p:cNvPr id="4" name="Slide Number Placeholder 3">
            <a:extLst>
              <a:ext uri="{FF2B5EF4-FFF2-40B4-BE49-F238E27FC236}">
                <a16:creationId xmlns:a16="http://schemas.microsoft.com/office/drawing/2014/main" id="{9CF3FB14-1031-3A7F-E10C-2388EF87B918}"/>
              </a:ext>
            </a:extLst>
          </p:cNvPr>
          <p:cNvSpPr>
            <a:spLocks noGrp="1"/>
          </p:cNvSpPr>
          <p:nvPr>
            <p:ph type="sldNum" sz="quarter" idx="4"/>
          </p:nvPr>
        </p:nvSpPr>
        <p:spPr/>
        <p:txBody>
          <a:bodyPr/>
          <a:lstStyle/>
          <a:p>
            <a:fld id="{EDBB8023-B973-4E86-9AF5-C2C33BC4E969}" type="slidenum">
              <a:rPr lang="en-US" smtClean="0"/>
              <a:pPr/>
              <a:t>4</a:t>
            </a:fld>
            <a:endParaRPr lang="en-US" dirty="0"/>
          </a:p>
        </p:txBody>
      </p:sp>
      <p:grpSp>
        <p:nvGrpSpPr>
          <p:cNvPr id="32" name="Group 31">
            <a:extLst>
              <a:ext uri="{FF2B5EF4-FFF2-40B4-BE49-F238E27FC236}">
                <a16:creationId xmlns:a16="http://schemas.microsoft.com/office/drawing/2014/main" id="{5B9148F7-BD79-58AF-8B55-B3ABA1BC1C91}"/>
              </a:ext>
            </a:extLst>
          </p:cNvPr>
          <p:cNvGrpSpPr>
            <a:grpSpLocks noChangeAspect="1"/>
          </p:cNvGrpSpPr>
          <p:nvPr/>
        </p:nvGrpSpPr>
        <p:grpSpPr>
          <a:xfrm>
            <a:off x="8459925" y="1794705"/>
            <a:ext cx="3228606" cy="4529375"/>
            <a:chOff x="13100664" y="12365870"/>
            <a:chExt cx="6959098" cy="9762840"/>
          </a:xfrm>
        </p:grpSpPr>
        <p:grpSp>
          <p:nvGrpSpPr>
            <p:cNvPr id="5" name="Group 4">
              <a:extLst>
                <a:ext uri="{FF2B5EF4-FFF2-40B4-BE49-F238E27FC236}">
                  <a16:creationId xmlns:a16="http://schemas.microsoft.com/office/drawing/2014/main" id="{B6AB46F4-F586-C62B-430C-99DD063C2F01}"/>
                </a:ext>
              </a:extLst>
            </p:cNvPr>
            <p:cNvGrpSpPr>
              <a:grpSpLocks noChangeAspect="1"/>
            </p:cNvGrpSpPr>
            <p:nvPr/>
          </p:nvGrpSpPr>
          <p:grpSpPr>
            <a:xfrm>
              <a:off x="13100664" y="17200614"/>
              <a:ext cx="6959098" cy="4928096"/>
              <a:chOff x="14569759" y="18212846"/>
              <a:chExt cx="6959098" cy="4928096"/>
            </a:xfrm>
          </p:grpSpPr>
          <p:grpSp>
            <p:nvGrpSpPr>
              <p:cNvPr id="6" name="Group 5">
                <a:extLst>
                  <a:ext uri="{FF2B5EF4-FFF2-40B4-BE49-F238E27FC236}">
                    <a16:creationId xmlns:a16="http://schemas.microsoft.com/office/drawing/2014/main" id="{94106D97-E4FC-8AA6-BE8D-502960219D1B}"/>
                  </a:ext>
                </a:extLst>
              </p:cNvPr>
              <p:cNvGrpSpPr>
                <a:grpSpLocks noChangeAspect="1"/>
              </p:cNvGrpSpPr>
              <p:nvPr/>
            </p:nvGrpSpPr>
            <p:grpSpPr>
              <a:xfrm>
                <a:off x="14569759" y="18212846"/>
                <a:ext cx="6959098" cy="4928096"/>
                <a:chOff x="17853014" y="13882065"/>
                <a:chExt cx="2874375" cy="2035491"/>
              </a:xfrm>
            </p:grpSpPr>
            <p:sp>
              <p:nvSpPr>
                <p:cNvPr id="8" name="Oval 7">
                  <a:extLst>
                    <a:ext uri="{FF2B5EF4-FFF2-40B4-BE49-F238E27FC236}">
                      <a16:creationId xmlns:a16="http://schemas.microsoft.com/office/drawing/2014/main" id="{F083D8D9-96E6-18E6-7888-A00575188767}"/>
                    </a:ext>
                  </a:extLst>
                </p:cNvPr>
                <p:cNvSpPr/>
                <p:nvPr/>
              </p:nvSpPr>
              <p:spPr>
                <a:xfrm>
                  <a:off x="18379528" y="13937983"/>
                  <a:ext cx="1920240" cy="1920240"/>
                </a:xfrm>
                <a:prstGeom prst="ellipse">
                  <a:avLst/>
                </a:prstGeom>
                <a:solidFill>
                  <a:srgbClr val="D6A1D7"/>
                </a:solidFill>
                <a:ln w="25400" cap="flat" cmpd="sng" algn="ctr">
                  <a:solidFill>
                    <a:srgbClr val="A349A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D99694"/>
                    </a:solidFill>
                    <a:effectLst/>
                    <a:uLnTx/>
                    <a:uFillTx/>
                    <a:ea typeface="+mn-ea"/>
                    <a:cs typeface="+mn-cs"/>
                  </a:endParaRPr>
                </a:p>
              </p:txBody>
            </p:sp>
            <p:sp>
              <p:nvSpPr>
                <p:cNvPr id="9" name="Oval 8">
                  <a:extLst>
                    <a:ext uri="{FF2B5EF4-FFF2-40B4-BE49-F238E27FC236}">
                      <a16:creationId xmlns:a16="http://schemas.microsoft.com/office/drawing/2014/main" id="{D539ECD6-9567-7C30-85A2-3759FAEF5CB9}"/>
                    </a:ext>
                  </a:extLst>
                </p:cNvPr>
                <p:cNvSpPr/>
                <p:nvPr/>
              </p:nvSpPr>
              <p:spPr>
                <a:xfrm>
                  <a:off x="18678704" y="14228128"/>
                  <a:ext cx="1321888" cy="1321887"/>
                </a:xfrm>
                <a:prstGeom prst="ellipse">
                  <a:avLst/>
                </a:prstGeom>
                <a:solidFill>
                  <a:srgbClr val="D99694"/>
                </a:solidFill>
                <a:ln w="254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ea typeface="+mn-ea"/>
                    <a:cs typeface="+mn-cs"/>
                  </a:endParaRPr>
                </a:p>
              </p:txBody>
            </p:sp>
            <p:sp>
              <p:nvSpPr>
                <p:cNvPr id="10" name="Arrow: Right 9">
                  <a:extLst>
                    <a:ext uri="{FF2B5EF4-FFF2-40B4-BE49-F238E27FC236}">
                      <a16:creationId xmlns:a16="http://schemas.microsoft.com/office/drawing/2014/main" id="{C4B4CC31-90D3-9E40-71E8-9E1AE4A98D27}"/>
                    </a:ext>
                  </a:extLst>
                </p:cNvPr>
                <p:cNvSpPr/>
                <p:nvPr/>
              </p:nvSpPr>
              <p:spPr>
                <a:xfrm rot="1726465">
                  <a:off x="18075712" y="14336506"/>
                  <a:ext cx="685800" cy="228600"/>
                </a:xfrm>
                <a:prstGeom prst="rightArrow">
                  <a:avLst/>
                </a:prstGeom>
                <a:solidFill>
                  <a:schemeClr val="accent5">
                    <a:lumMod val="60000"/>
                    <a:lumOff val="40000"/>
                  </a:schemeClr>
                </a:solidFill>
                <a:ln w="12700" cap="flat" cmpd="sng" algn="ctr">
                  <a:solidFill>
                    <a:schemeClr val="accent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ea typeface="+mn-ea"/>
                    <a:cs typeface="+mn-cs"/>
                  </a:endParaRPr>
                </a:p>
              </p:txBody>
            </p:sp>
            <p:sp>
              <p:nvSpPr>
                <p:cNvPr id="11" name="TextBox 10">
                  <a:extLst>
                    <a:ext uri="{FF2B5EF4-FFF2-40B4-BE49-F238E27FC236}">
                      <a16:creationId xmlns:a16="http://schemas.microsoft.com/office/drawing/2014/main" id="{3C5F3727-3129-7592-BC70-FC659B646731}"/>
                    </a:ext>
                  </a:extLst>
                </p:cNvPr>
                <p:cNvSpPr txBox="1"/>
                <p:nvPr/>
              </p:nvSpPr>
              <p:spPr>
                <a:xfrm>
                  <a:off x="18640190" y="15572814"/>
                  <a:ext cx="1398916" cy="232907"/>
                </a:xfrm>
                <a:prstGeom prst="rect">
                  <a:avLst/>
                </a:prstGeom>
                <a:noFill/>
              </p:spPr>
              <p:txBody>
                <a:bodyPr wrap="square" rtlCol="0">
                  <a:spAutoFit/>
                </a:bodyPr>
                <a:lstStyle/>
                <a:p>
                  <a:pPr algn="ctr"/>
                  <a:r>
                    <a:rPr lang="en-US" sz="1100" b="1" dirty="0" err="1">
                      <a:solidFill>
                        <a:prstClr val="black"/>
                      </a:solidFill>
                    </a:rPr>
                    <a:t>CeH</a:t>
                  </a:r>
                  <a:r>
                    <a:rPr kumimoji="0" lang="en-US" sz="1100" b="1" i="0" u="none" strike="noStrike" kern="1200" cap="none" spc="0" normalizeH="0" baseline="-25000" noProof="0" dirty="0">
                      <a:ln>
                        <a:noFill/>
                      </a:ln>
                      <a:solidFill>
                        <a:prstClr val="black"/>
                      </a:solidFill>
                      <a:effectLst/>
                      <a:uLnTx/>
                      <a:uFillTx/>
                      <a:ea typeface="+mn-ea"/>
                      <a:cs typeface="+mn-cs"/>
                    </a:rPr>
                    <a:t>2</a:t>
                  </a:r>
                  <a:endParaRPr lang="en-US" sz="1100" b="1" dirty="0">
                    <a:solidFill>
                      <a:prstClr val="black"/>
                    </a:solidFill>
                  </a:endParaRPr>
                </a:p>
              </p:txBody>
            </p:sp>
            <p:sp>
              <p:nvSpPr>
                <p:cNvPr id="12" name="TextBox 11">
                  <a:extLst>
                    <a:ext uri="{FF2B5EF4-FFF2-40B4-BE49-F238E27FC236}">
                      <a16:creationId xmlns:a16="http://schemas.microsoft.com/office/drawing/2014/main" id="{A2E89BBA-7260-566E-5B83-5D89D16AFA0C}"/>
                    </a:ext>
                  </a:extLst>
                </p:cNvPr>
                <p:cNvSpPr txBox="1"/>
                <p:nvPr/>
              </p:nvSpPr>
              <p:spPr>
                <a:xfrm>
                  <a:off x="18616065" y="15400210"/>
                  <a:ext cx="1447166" cy="217042"/>
                </a:xfrm>
                <a:prstGeom prst="rect">
                  <a:avLst/>
                </a:prstGeom>
                <a:noFill/>
              </p:spPr>
              <p:txBody>
                <a:bodyPr wrap="square" rtlCol="0">
                  <a:spAutoFit/>
                </a:bodyPr>
                <a:lstStyle/>
                <a:p>
                  <a:pPr algn="ctr"/>
                  <a:endParaRPr lang="en-US" sz="1100" dirty="0">
                    <a:solidFill>
                      <a:prstClr val="black"/>
                    </a:solidFill>
                  </a:endParaRPr>
                </a:p>
              </p:txBody>
            </p:sp>
            <p:sp>
              <p:nvSpPr>
                <p:cNvPr id="13" name="TextBox 12">
                  <a:extLst>
                    <a:ext uri="{FF2B5EF4-FFF2-40B4-BE49-F238E27FC236}">
                      <a16:creationId xmlns:a16="http://schemas.microsoft.com/office/drawing/2014/main" id="{1B8C709E-AF19-00FB-26AD-D899CE4088D3}"/>
                    </a:ext>
                  </a:extLst>
                </p:cNvPr>
                <p:cNvSpPr txBox="1"/>
                <p:nvPr/>
              </p:nvSpPr>
              <p:spPr>
                <a:xfrm>
                  <a:off x="18809588" y="14787008"/>
                  <a:ext cx="1046184" cy="232907"/>
                </a:xfrm>
                <a:prstGeom prst="rect">
                  <a:avLst/>
                </a:prstGeom>
                <a:noFill/>
              </p:spPr>
              <p:txBody>
                <a:bodyPr wrap="square" rtlCol="0">
                  <a:spAutoFit/>
                </a:bodyPr>
                <a:lstStyle/>
                <a:p>
                  <a:pPr algn="ctr"/>
                  <a:r>
                    <a:rPr lang="en-US" sz="1100" b="1" dirty="0">
                      <a:solidFill>
                        <a:prstClr val="black"/>
                      </a:solidFill>
                    </a:rPr>
                    <a:t>Ce</a:t>
                  </a:r>
                </a:p>
              </p:txBody>
            </p:sp>
            <p:sp>
              <p:nvSpPr>
                <p:cNvPr id="14" name="TextBox 13">
                  <a:extLst>
                    <a:ext uri="{FF2B5EF4-FFF2-40B4-BE49-F238E27FC236}">
                      <a16:creationId xmlns:a16="http://schemas.microsoft.com/office/drawing/2014/main" id="{729F7075-04E1-0482-B5D5-523ED4026381}"/>
                    </a:ext>
                  </a:extLst>
                </p:cNvPr>
                <p:cNvSpPr txBox="1"/>
                <p:nvPr/>
              </p:nvSpPr>
              <p:spPr>
                <a:xfrm>
                  <a:off x="17853014" y="13882065"/>
                  <a:ext cx="803932" cy="357481"/>
                </a:xfrm>
                <a:prstGeom prst="rect">
                  <a:avLst/>
                </a:prstGeom>
                <a:noFill/>
              </p:spPr>
              <p:txBody>
                <a:bodyPr wrap="square" rtlCol="0">
                  <a:spAutoFit/>
                </a:bodyPr>
                <a:lstStyle/>
                <a:p>
                  <a:pPr algn="ctr"/>
                  <a:r>
                    <a:rPr lang="en-US" sz="1100" dirty="0">
                      <a:solidFill>
                        <a:prstClr val="black"/>
                      </a:solidFill>
                    </a:rPr>
                    <a:t>Gas Diffusion</a:t>
                  </a:r>
                </a:p>
              </p:txBody>
            </p:sp>
            <p:sp>
              <p:nvSpPr>
                <p:cNvPr id="15" name="TextBox 14">
                  <a:extLst>
                    <a:ext uri="{FF2B5EF4-FFF2-40B4-BE49-F238E27FC236}">
                      <a16:creationId xmlns:a16="http://schemas.microsoft.com/office/drawing/2014/main" id="{17275B89-412B-EA4C-6750-F12924F70BFF}"/>
                    </a:ext>
                  </a:extLst>
                </p:cNvPr>
                <p:cNvSpPr txBox="1"/>
                <p:nvPr/>
              </p:nvSpPr>
              <p:spPr>
                <a:xfrm>
                  <a:off x="18001514" y="15700514"/>
                  <a:ext cx="857756" cy="217042"/>
                </a:xfrm>
                <a:prstGeom prst="rect">
                  <a:avLst/>
                </a:prstGeom>
                <a:noFill/>
              </p:spPr>
              <p:txBody>
                <a:bodyPr wrap="square" rtlCol="0">
                  <a:spAutoFit/>
                </a:bodyPr>
                <a:lstStyle/>
                <a:p>
                  <a:r>
                    <a:rPr lang="en-US" sz="1100" dirty="0">
                      <a:solidFill>
                        <a:prstClr val="black"/>
                      </a:solidFill>
                    </a:rPr>
                    <a:t>Heat transfer</a:t>
                  </a:r>
                </a:p>
              </p:txBody>
            </p:sp>
            <p:sp>
              <p:nvSpPr>
                <p:cNvPr id="16" name="Arrow: Left-Right 15">
                  <a:extLst>
                    <a:ext uri="{FF2B5EF4-FFF2-40B4-BE49-F238E27FC236}">
                      <a16:creationId xmlns:a16="http://schemas.microsoft.com/office/drawing/2014/main" id="{AD5BBC78-886A-28AC-C095-516378DB6430}"/>
                    </a:ext>
                  </a:extLst>
                </p:cNvPr>
                <p:cNvSpPr/>
                <p:nvPr/>
              </p:nvSpPr>
              <p:spPr>
                <a:xfrm rot="18994336">
                  <a:off x="18363577" y="15395142"/>
                  <a:ext cx="538300" cy="180952"/>
                </a:xfrm>
                <a:prstGeom prst="leftRightArrow">
                  <a:avLst/>
                </a:prstGeom>
                <a:solidFill>
                  <a:srgbClr val="ED7D31">
                    <a:lumMod val="20000"/>
                    <a:lumOff val="80000"/>
                  </a:srgbClr>
                </a:solid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ea typeface="+mn-ea"/>
                    <a:cs typeface="+mn-cs"/>
                  </a:endParaRPr>
                </a:p>
              </p:txBody>
            </p:sp>
            <p:sp>
              <p:nvSpPr>
                <p:cNvPr id="17" name="TextBox 16">
                  <a:extLst>
                    <a:ext uri="{FF2B5EF4-FFF2-40B4-BE49-F238E27FC236}">
                      <a16:creationId xmlns:a16="http://schemas.microsoft.com/office/drawing/2014/main" id="{4A0477AA-216C-043F-70B6-B47F099D9D31}"/>
                    </a:ext>
                  </a:extLst>
                </p:cNvPr>
                <p:cNvSpPr txBox="1"/>
                <p:nvPr/>
              </p:nvSpPr>
              <p:spPr>
                <a:xfrm>
                  <a:off x="19923457" y="15360917"/>
                  <a:ext cx="803932" cy="217042"/>
                </a:xfrm>
                <a:prstGeom prst="rect">
                  <a:avLst/>
                </a:prstGeom>
                <a:noFill/>
              </p:spPr>
              <p:txBody>
                <a:bodyPr wrap="square" rtlCol="0">
                  <a:spAutoFit/>
                </a:bodyPr>
                <a:lstStyle/>
                <a:p>
                  <a:pPr algn="ctr"/>
                  <a:endParaRPr lang="en-US" sz="1100" dirty="0">
                    <a:solidFill>
                      <a:prstClr val="black"/>
                    </a:solidFill>
                  </a:endParaRPr>
                </a:p>
              </p:txBody>
            </p:sp>
          </p:grpSp>
          <p:sp>
            <p:nvSpPr>
              <p:cNvPr id="7" name="Rectangle 6">
                <a:extLst>
                  <a:ext uri="{FF2B5EF4-FFF2-40B4-BE49-F238E27FC236}">
                    <a16:creationId xmlns:a16="http://schemas.microsoft.com/office/drawing/2014/main" id="{CEDCDBF2-303D-5641-A8DC-6DCF42FA7669}"/>
                  </a:ext>
                </a:extLst>
              </p:cNvPr>
              <p:cNvSpPr/>
              <p:nvPr/>
            </p:nvSpPr>
            <p:spPr>
              <a:xfrm>
                <a:off x="17939444" y="18788148"/>
                <a:ext cx="510682" cy="53902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grpSp>
        <p:cxnSp>
          <p:nvCxnSpPr>
            <p:cNvPr id="18" name="Straight Connector 17">
              <a:extLst>
                <a:ext uri="{FF2B5EF4-FFF2-40B4-BE49-F238E27FC236}">
                  <a16:creationId xmlns:a16="http://schemas.microsoft.com/office/drawing/2014/main" id="{EF20FBA4-1B3D-A983-0746-DB5C47CE370B}"/>
                </a:ext>
              </a:extLst>
            </p:cNvPr>
            <p:cNvCxnSpPr>
              <a:cxnSpLocks noChangeAspect="1"/>
            </p:cNvCxnSpPr>
            <p:nvPr/>
          </p:nvCxnSpPr>
          <p:spPr>
            <a:xfrm flipH="1" flipV="1">
              <a:off x="14123199" y="16270040"/>
              <a:ext cx="2358577" cy="15092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7888FA3-C961-4A8B-E196-521D8527ADFF}"/>
                </a:ext>
              </a:extLst>
            </p:cNvPr>
            <p:cNvCxnSpPr>
              <a:cxnSpLocks noChangeAspect="1"/>
            </p:cNvCxnSpPr>
            <p:nvPr/>
          </p:nvCxnSpPr>
          <p:spPr>
            <a:xfrm flipV="1">
              <a:off x="16959998" y="16284255"/>
              <a:ext cx="2447467" cy="14988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11D5C63C-95FB-8608-FBB0-CF50430628DB}"/>
                </a:ext>
              </a:extLst>
            </p:cNvPr>
            <p:cNvGrpSpPr>
              <a:grpSpLocks noChangeAspect="1"/>
            </p:cNvGrpSpPr>
            <p:nvPr/>
          </p:nvGrpSpPr>
          <p:grpSpPr>
            <a:xfrm>
              <a:off x="14094209" y="12365870"/>
              <a:ext cx="5325856" cy="3911812"/>
              <a:chOff x="18320569" y="12712575"/>
              <a:chExt cx="5715002" cy="4572000"/>
            </a:xfrm>
          </p:grpSpPr>
          <p:sp>
            <p:nvSpPr>
              <p:cNvPr id="21" name="Rectangle 20">
                <a:extLst>
                  <a:ext uri="{FF2B5EF4-FFF2-40B4-BE49-F238E27FC236}">
                    <a16:creationId xmlns:a16="http://schemas.microsoft.com/office/drawing/2014/main" id="{A11DABF0-7C7F-3E88-9A44-1948C7E2DDBF}"/>
                  </a:ext>
                </a:extLst>
              </p:cNvPr>
              <p:cNvSpPr/>
              <p:nvPr/>
            </p:nvSpPr>
            <p:spPr>
              <a:xfrm>
                <a:off x="18320571" y="12712575"/>
                <a:ext cx="5715000" cy="4572000"/>
              </a:xfrm>
              <a:prstGeom prst="rect">
                <a:avLst/>
              </a:prstGeom>
              <a:solidFill>
                <a:srgbClr val="D6A1D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22" name="Rectangle 21">
                <a:extLst>
                  <a:ext uri="{FF2B5EF4-FFF2-40B4-BE49-F238E27FC236}">
                    <a16:creationId xmlns:a16="http://schemas.microsoft.com/office/drawing/2014/main" id="{5103DEB1-15D7-D751-EDE6-0E1EEE32AA4C}"/>
                  </a:ext>
                </a:extLst>
              </p:cNvPr>
              <p:cNvSpPr/>
              <p:nvPr/>
            </p:nvSpPr>
            <p:spPr>
              <a:xfrm>
                <a:off x="18320569" y="14985610"/>
                <a:ext cx="5715000" cy="2286001"/>
              </a:xfrm>
              <a:prstGeom prst="rect">
                <a:avLst/>
              </a:prstGeom>
              <a:solidFill>
                <a:srgbClr val="D99694"/>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23" name="Rectangle 22">
                <a:extLst>
                  <a:ext uri="{FF2B5EF4-FFF2-40B4-BE49-F238E27FC236}">
                    <a16:creationId xmlns:a16="http://schemas.microsoft.com/office/drawing/2014/main" id="{9002AF5B-98B6-023A-071A-4EB599D7D660}"/>
                  </a:ext>
                </a:extLst>
              </p:cNvPr>
              <p:cNvSpPr/>
              <p:nvPr/>
            </p:nvSpPr>
            <p:spPr>
              <a:xfrm>
                <a:off x="18335625" y="14781698"/>
                <a:ext cx="5686425" cy="457200"/>
              </a:xfrm>
              <a:prstGeom prst="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Melting Layer</a:t>
                </a:r>
              </a:p>
            </p:txBody>
          </p:sp>
          <p:sp>
            <p:nvSpPr>
              <p:cNvPr id="24" name="Lightning Bolt 33">
                <a:extLst>
                  <a:ext uri="{FF2B5EF4-FFF2-40B4-BE49-F238E27FC236}">
                    <a16:creationId xmlns:a16="http://schemas.microsoft.com/office/drawing/2014/main" id="{7847EB31-9373-B3E7-0FF8-24658C893B6A}"/>
                  </a:ext>
                </a:extLst>
              </p:cNvPr>
              <p:cNvSpPr/>
              <p:nvPr/>
            </p:nvSpPr>
            <p:spPr>
              <a:xfrm rot="469146">
                <a:off x="19498471" y="12716576"/>
                <a:ext cx="461130" cy="2028924"/>
              </a:xfrm>
              <a:custGeom>
                <a:avLst/>
                <a:gdLst>
                  <a:gd name="connsiteX0" fmla="*/ 8472 w 21600"/>
                  <a:gd name="connsiteY0" fmla="*/ 0 h 21600"/>
                  <a:gd name="connsiteX1" fmla="*/ 12860 w 21600"/>
                  <a:gd name="connsiteY1" fmla="*/ 6080 h 21600"/>
                  <a:gd name="connsiteX2" fmla="*/ 11050 w 21600"/>
                  <a:gd name="connsiteY2" fmla="*/ 6797 h 21600"/>
                  <a:gd name="connsiteX3" fmla="*/ 16577 w 21600"/>
                  <a:gd name="connsiteY3" fmla="*/ 12007 h 21600"/>
                  <a:gd name="connsiteX4" fmla="*/ 14767 w 21600"/>
                  <a:gd name="connsiteY4" fmla="*/ 12877 h 21600"/>
                  <a:gd name="connsiteX5" fmla="*/ 21600 w 21600"/>
                  <a:gd name="connsiteY5" fmla="*/ 21600 h 21600"/>
                  <a:gd name="connsiteX6" fmla="*/ 10012 w 21600"/>
                  <a:gd name="connsiteY6" fmla="*/ 14915 h 21600"/>
                  <a:gd name="connsiteX7" fmla="*/ 12222 w 21600"/>
                  <a:gd name="connsiteY7" fmla="*/ 13987 h 21600"/>
                  <a:gd name="connsiteX8" fmla="*/ 5022 w 21600"/>
                  <a:gd name="connsiteY8" fmla="*/ 9705 h 21600"/>
                  <a:gd name="connsiteX9" fmla="*/ 7602 w 21600"/>
                  <a:gd name="connsiteY9" fmla="*/ 8382 h 21600"/>
                  <a:gd name="connsiteX10" fmla="*/ 0 w 21600"/>
                  <a:gd name="connsiteY10" fmla="*/ 3890 h 21600"/>
                  <a:gd name="connsiteX11" fmla="*/ 8472 w 21600"/>
                  <a:gd name="connsiteY11" fmla="*/ 0 h 21600"/>
                  <a:gd name="connsiteX0" fmla="*/ 18263 w 31391"/>
                  <a:gd name="connsiteY0" fmla="*/ 0 h 21600"/>
                  <a:gd name="connsiteX1" fmla="*/ 22651 w 31391"/>
                  <a:gd name="connsiteY1" fmla="*/ 6080 h 21600"/>
                  <a:gd name="connsiteX2" fmla="*/ 20841 w 31391"/>
                  <a:gd name="connsiteY2" fmla="*/ 6797 h 21600"/>
                  <a:gd name="connsiteX3" fmla="*/ 26368 w 31391"/>
                  <a:gd name="connsiteY3" fmla="*/ 12007 h 21600"/>
                  <a:gd name="connsiteX4" fmla="*/ 24558 w 31391"/>
                  <a:gd name="connsiteY4" fmla="*/ 12877 h 21600"/>
                  <a:gd name="connsiteX5" fmla="*/ 31391 w 31391"/>
                  <a:gd name="connsiteY5" fmla="*/ 21600 h 21600"/>
                  <a:gd name="connsiteX6" fmla="*/ 19803 w 31391"/>
                  <a:gd name="connsiteY6" fmla="*/ 14915 h 21600"/>
                  <a:gd name="connsiteX7" fmla="*/ 22013 w 31391"/>
                  <a:gd name="connsiteY7" fmla="*/ 13987 h 21600"/>
                  <a:gd name="connsiteX8" fmla="*/ 14813 w 31391"/>
                  <a:gd name="connsiteY8" fmla="*/ 9705 h 21600"/>
                  <a:gd name="connsiteX9" fmla="*/ 17393 w 31391"/>
                  <a:gd name="connsiteY9" fmla="*/ 8382 h 21600"/>
                  <a:gd name="connsiteX10" fmla="*/ 0 w 31391"/>
                  <a:gd name="connsiteY10" fmla="*/ 349 h 21600"/>
                  <a:gd name="connsiteX11" fmla="*/ 18263 w 31391"/>
                  <a:gd name="connsiteY11" fmla="*/ 0 h 21600"/>
                  <a:gd name="connsiteX0" fmla="*/ 18263 w 31391"/>
                  <a:gd name="connsiteY0" fmla="*/ 0 h 21600"/>
                  <a:gd name="connsiteX1" fmla="*/ 22651 w 31391"/>
                  <a:gd name="connsiteY1" fmla="*/ 6080 h 21600"/>
                  <a:gd name="connsiteX2" fmla="*/ 20841 w 31391"/>
                  <a:gd name="connsiteY2" fmla="*/ 6797 h 21600"/>
                  <a:gd name="connsiteX3" fmla="*/ 26368 w 31391"/>
                  <a:gd name="connsiteY3" fmla="*/ 12007 h 21600"/>
                  <a:gd name="connsiteX4" fmla="*/ 24558 w 31391"/>
                  <a:gd name="connsiteY4" fmla="*/ 12877 h 21600"/>
                  <a:gd name="connsiteX5" fmla="*/ 31391 w 31391"/>
                  <a:gd name="connsiteY5" fmla="*/ 21600 h 21600"/>
                  <a:gd name="connsiteX6" fmla="*/ 19803 w 31391"/>
                  <a:gd name="connsiteY6" fmla="*/ 14915 h 21600"/>
                  <a:gd name="connsiteX7" fmla="*/ 22013 w 31391"/>
                  <a:gd name="connsiteY7" fmla="*/ 13987 h 21600"/>
                  <a:gd name="connsiteX8" fmla="*/ 21164 w 31391"/>
                  <a:gd name="connsiteY8" fmla="*/ 11087 h 21600"/>
                  <a:gd name="connsiteX9" fmla="*/ 17393 w 31391"/>
                  <a:gd name="connsiteY9" fmla="*/ 8382 h 21600"/>
                  <a:gd name="connsiteX10" fmla="*/ 0 w 31391"/>
                  <a:gd name="connsiteY10" fmla="*/ 349 h 21600"/>
                  <a:gd name="connsiteX11" fmla="*/ 18263 w 31391"/>
                  <a:gd name="connsiteY11" fmla="*/ 0 h 21600"/>
                  <a:gd name="connsiteX0" fmla="*/ 18263 w 34251"/>
                  <a:gd name="connsiteY0" fmla="*/ 0 h 21600"/>
                  <a:gd name="connsiteX1" fmla="*/ 22651 w 34251"/>
                  <a:gd name="connsiteY1" fmla="*/ 6080 h 21600"/>
                  <a:gd name="connsiteX2" fmla="*/ 20841 w 34251"/>
                  <a:gd name="connsiteY2" fmla="*/ 6797 h 21600"/>
                  <a:gd name="connsiteX3" fmla="*/ 26368 w 34251"/>
                  <a:gd name="connsiteY3" fmla="*/ 12007 h 21600"/>
                  <a:gd name="connsiteX4" fmla="*/ 34251 w 34251"/>
                  <a:gd name="connsiteY4" fmla="*/ 13931 h 21600"/>
                  <a:gd name="connsiteX5" fmla="*/ 31391 w 34251"/>
                  <a:gd name="connsiteY5" fmla="*/ 21600 h 21600"/>
                  <a:gd name="connsiteX6" fmla="*/ 19803 w 34251"/>
                  <a:gd name="connsiteY6" fmla="*/ 14915 h 21600"/>
                  <a:gd name="connsiteX7" fmla="*/ 22013 w 34251"/>
                  <a:gd name="connsiteY7" fmla="*/ 13987 h 21600"/>
                  <a:gd name="connsiteX8" fmla="*/ 21164 w 34251"/>
                  <a:gd name="connsiteY8" fmla="*/ 11087 h 21600"/>
                  <a:gd name="connsiteX9" fmla="*/ 17393 w 34251"/>
                  <a:gd name="connsiteY9" fmla="*/ 8382 h 21600"/>
                  <a:gd name="connsiteX10" fmla="*/ 0 w 34251"/>
                  <a:gd name="connsiteY10" fmla="*/ 349 h 21600"/>
                  <a:gd name="connsiteX11" fmla="*/ 18263 w 34251"/>
                  <a:gd name="connsiteY11" fmla="*/ 0 h 21600"/>
                  <a:gd name="connsiteX0" fmla="*/ 18263 w 34251"/>
                  <a:gd name="connsiteY0" fmla="*/ 0 h 21600"/>
                  <a:gd name="connsiteX1" fmla="*/ 22651 w 34251"/>
                  <a:gd name="connsiteY1" fmla="*/ 6080 h 21600"/>
                  <a:gd name="connsiteX2" fmla="*/ 20841 w 34251"/>
                  <a:gd name="connsiteY2" fmla="*/ 6797 h 21600"/>
                  <a:gd name="connsiteX3" fmla="*/ 26368 w 34251"/>
                  <a:gd name="connsiteY3" fmla="*/ 12007 h 21600"/>
                  <a:gd name="connsiteX4" fmla="*/ 34251 w 34251"/>
                  <a:gd name="connsiteY4" fmla="*/ 13931 h 21600"/>
                  <a:gd name="connsiteX5" fmla="*/ 31391 w 34251"/>
                  <a:gd name="connsiteY5" fmla="*/ 21600 h 21600"/>
                  <a:gd name="connsiteX6" fmla="*/ 28247 w 34251"/>
                  <a:gd name="connsiteY6" fmla="*/ 15142 h 21600"/>
                  <a:gd name="connsiteX7" fmla="*/ 22013 w 34251"/>
                  <a:gd name="connsiteY7" fmla="*/ 13987 h 21600"/>
                  <a:gd name="connsiteX8" fmla="*/ 21164 w 34251"/>
                  <a:gd name="connsiteY8" fmla="*/ 11087 h 21600"/>
                  <a:gd name="connsiteX9" fmla="*/ 17393 w 34251"/>
                  <a:gd name="connsiteY9" fmla="*/ 8382 h 21600"/>
                  <a:gd name="connsiteX10" fmla="*/ 0 w 34251"/>
                  <a:gd name="connsiteY10" fmla="*/ 349 h 21600"/>
                  <a:gd name="connsiteX11" fmla="*/ 18263 w 34251"/>
                  <a:gd name="connsiteY11" fmla="*/ 0 h 21600"/>
                  <a:gd name="connsiteX0" fmla="*/ 18263 w 34251"/>
                  <a:gd name="connsiteY0" fmla="*/ 0 h 21600"/>
                  <a:gd name="connsiteX1" fmla="*/ 22651 w 34251"/>
                  <a:gd name="connsiteY1" fmla="*/ 6080 h 21600"/>
                  <a:gd name="connsiteX2" fmla="*/ 20841 w 34251"/>
                  <a:gd name="connsiteY2" fmla="*/ 6797 h 21600"/>
                  <a:gd name="connsiteX3" fmla="*/ 26368 w 34251"/>
                  <a:gd name="connsiteY3" fmla="*/ 12007 h 21600"/>
                  <a:gd name="connsiteX4" fmla="*/ 34251 w 34251"/>
                  <a:gd name="connsiteY4" fmla="*/ 13931 h 21600"/>
                  <a:gd name="connsiteX5" fmla="*/ 31391 w 34251"/>
                  <a:gd name="connsiteY5" fmla="*/ 21600 h 21600"/>
                  <a:gd name="connsiteX6" fmla="*/ 28247 w 34251"/>
                  <a:gd name="connsiteY6" fmla="*/ 15142 h 21600"/>
                  <a:gd name="connsiteX7" fmla="*/ 22013 w 34251"/>
                  <a:gd name="connsiteY7" fmla="*/ 13987 h 21600"/>
                  <a:gd name="connsiteX8" fmla="*/ 21164 w 34251"/>
                  <a:gd name="connsiteY8" fmla="*/ 11087 h 21600"/>
                  <a:gd name="connsiteX9" fmla="*/ 17393 w 34251"/>
                  <a:gd name="connsiteY9" fmla="*/ 8382 h 21600"/>
                  <a:gd name="connsiteX10" fmla="*/ 0 w 34251"/>
                  <a:gd name="connsiteY10" fmla="*/ 349 h 21600"/>
                  <a:gd name="connsiteX11" fmla="*/ 18263 w 34251"/>
                  <a:gd name="connsiteY11" fmla="*/ 0 h 21600"/>
                  <a:gd name="connsiteX0" fmla="*/ 18263 w 34251"/>
                  <a:gd name="connsiteY0" fmla="*/ 0 h 21600"/>
                  <a:gd name="connsiteX1" fmla="*/ 22651 w 34251"/>
                  <a:gd name="connsiteY1" fmla="*/ 6080 h 21600"/>
                  <a:gd name="connsiteX2" fmla="*/ 20841 w 34251"/>
                  <a:gd name="connsiteY2" fmla="*/ 6797 h 21600"/>
                  <a:gd name="connsiteX3" fmla="*/ 26368 w 34251"/>
                  <a:gd name="connsiteY3" fmla="*/ 12007 h 21600"/>
                  <a:gd name="connsiteX4" fmla="*/ 34251 w 34251"/>
                  <a:gd name="connsiteY4" fmla="*/ 13931 h 21600"/>
                  <a:gd name="connsiteX5" fmla="*/ 31391 w 34251"/>
                  <a:gd name="connsiteY5" fmla="*/ 21600 h 21600"/>
                  <a:gd name="connsiteX6" fmla="*/ 28247 w 34251"/>
                  <a:gd name="connsiteY6" fmla="*/ 15142 h 21600"/>
                  <a:gd name="connsiteX7" fmla="*/ 25434 w 34251"/>
                  <a:gd name="connsiteY7" fmla="*/ 13265 h 21600"/>
                  <a:gd name="connsiteX8" fmla="*/ 21164 w 34251"/>
                  <a:gd name="connsiteY8" fmla="*/ 11087 h 21600"/>
                  <a:gd name="connsiteX9" fmla="*/ 17393 w 34251"/>
                  <a:gd name="connsiteY9" fmla="*/ 8382 h 21600"/>
                  <a:gd name="connsiteX10" fmla="*/ 0 w 34251"/>
                  <a:gd name="connsiteY10" fmla="*/ 349 h 21600"/>
                  <a:gd name="connsiteX11" fmla="*/ 18263 w 34251"/>
                  <a:gd name="connsiteY11"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51" h="21600">
                    <a:moveTo>
                      <a:pt x="18263" y="0"/>
                    </a:moveTo>
                    <a:lnTo>
                      <a:pt x="22651" y="6080"/>
                    </a:lnTo>
                    <a:lnTo>
                      <a:pt x="20841" y="6797"/>
                    </a:lnTo>
                    <a:lnTo>
                      <a:pt x="26368" y="12007"/>
                    </a:lnTo>
                    <a:lnTo>
                      <a:pt x="34251" y="13931"/>
                    </a:lnTo>
                    <a:lnTo>
                      <a:pt x="31391" y="21600"/>
                    </a:lnTo>
                    <a:lnTo>
                      <a:pt x="28247" y="15142"/>
                    </a:lnTo>
                    <a:cubicBezTo>
                      <a:pt x="29221" y="13649"/>
                      <a:pt x="27512" y="13650"/>
                      <a:pt x="25434" y="13265"/>
                    </a:cubicBezTo>
                    <a:lnTo>
                      <a:pt x="21164" y="11087"/>
                    </a:lnTo>
                    <a:lnTo>
                      <a:pt x="17393" y="8382"/>
                    </a:lnTo>
                    <a:lnTo>
                      <a:pt x="0" y="349"/>
                    </a:lnTo>
                    <a:lnTo>
                      <a:pt x="18263" y="0"/>
                    </a:lnTo>
                    <a:close/>
                  </a:path>
                </a:pathLst>
              </a:cu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5" name="Lightning Bolt 35">
                <a:extLst>
                  <a:ext uri="{FF2B5EF4-FFF2-40B4-BE49-F238E27FC236}">
                    <a16:creationId xmlns:a16="http://schemas.microsoft.com/office/drawing/2014/main" id="{C7BCF4A9-C8D9-51F0-FDBB-682EC081AF3E}"/>
                  </a:ext>
                </a:extLst>
              </p:cNvPr>
              <p:cNvSpPr/>
              <p:nvPr/>
            </p:nvSpPr>
            <p:spPr>
              <a:xfrm rot="469146">
                <a:off x="22663285" y="12730429"/>
                <a:ext cx="384739" cy="2004596"/>
              </a:xfrm>
              <a:custGeom>
                <a:avLst/>
                <a:gdLst>
                  <a:gd name="connsiteX0" fmla="*/ 8472 w 21600"/>
                  <a:gd name="connsiteY0" fmla="*/ 0 h 21600"/>
                  <a:gd name="connsiteX1" fmla="*/ 12860 w 21600"/>
                  <a:gd name="connsiteY1" fmla="*/ 6080 h 21600"/>
                  <a:gd name="connsiteX2" fmla="*/ 11050 w 21600"/>
                  <a:gd name="connsiteY2" fmla="*/ 6797 h 21600"/>
                  <a:gd name="connsiteX3" fmla="*/ 16577 w 21600"/>
                  <a:gd name="connsiteY3" fmla="*/ 12007 h 21600"/>
                  <a:gd name="connsiteX4" fmla="*/ 14767 w 21600"/>
                  <a:gd name="connsiteY4" fmla="*/ 12877 h 21600"/>
                  <a:gd name="connsiteX5" fmla="*/ 21600 w 21600"/>
                  <a:gd name="connsiteY5" fmla="*/ 21600 h 21600"/>
                  <a:gd name="connsiteX6" fmla="*/ 10012 w 21600"/>
                  <a:gd name="connsiteY6" fmla="*/ 14915 h 21600"/>
                  <a:gd name="connsiteX7" fmla="*/ 12222 w 21600"/>
                  <a:gd name="connsiteY7" fmla="*/ 13987 h 21600"/>
                  <a:gd name="connsiteX8" fmla="*/ 5022 w 21600"/>
                  <a:gd name="connsiteY8" fmla="*/ 9705 h 21600"/>
                  <a:gd name="connsiteX9" fmla="*/ 7602 w 21600"/>
                  <a:gd name="connsiteY9" fmla="*/ 8382 h 21600"/>
                  <a:gd name="connsiteX10" fmla="*/ 0 w 21600"/>
                  <a:gd name="connsiteY10" fmla="*/ 3890 h 21600"/>
                  <a:gd name="connsiteX11" fmla="*/ 8472 w 21600"/>
                  <a:gd name="connsiteY11" fmla="*/ 0 h 21600"/>
                  <a:gd name="connsiteX0" fmla="*/ 15449 w 28577"/>
                  <a:gd name="connsiteY0" fmla="*/ 0 h 21600"/>
                  <a:gd name="connsiteX1" fmla="*/ 19837 w 28577"/>
                  <a:gd name="connsiteY1" fmla="*/ 6080 h 21600"/>
                  <a:gd name="connsiteX2" fmla="*/ 18027 w 28577"/>
                  <a:gd name="connsiteY2" fmla="*/ 6797 h 21600"/>
                  <a:gd name="connsiteX3" fmla="*/ 23554 w 28577"/>
                  <a:gd name="connsiteY3" fmla="*/ 12007 h 21600"/>
                  <a:gd name="connsiteX4" fmla="*/ 21744 w 28577"/>
                  <a:gd name="connsiteY4" fmla="*/ 12877 h 21600"/>
                  <a:gd name="connsiteX5" fmla="*/ 28577 w 28577"/>
                  <a:gd name="connsiteY5" fmla="*/ 21600 h 21600"/>
                  <a:gd name="connsiteX6" fmla="*/ 16989 w 28577"/>
                  <a:gd name="connsiteY6" fmla="*/ 14915 h 21600"/>
                  <a:gd name="connsiteX7" fmla="*/ 19199 w 28577"/>
                  <a:gd name="connsiteY7" fmla="*/ 13987 h 21600"/>
                  <a:gd name="connsiteX8" fmla="*/ 11999 w 28577"/>
                  <a:gd name="connsiteY8" fmla="*/ 9705 h 21600"/>
                  <a:gd name="connsiteX9" fmla="*/ 14579 w 28577"/>
                  <a:gd name="connsiteY9" fmla="*/ 8382 h 21600"/>
                  <a:gd name="connsiteX10" fmla="*/ 0 w 28577"/>
                  <a:gd name="connsiteY10" fmla="*/ 424 h 21600"/>
                  <a:gd name="connsiteX11" fmla="*/ 15449 w 28577"/>
                  <a:gd name="connsiteY11" fmla="*/ 0 h 21600"/>
                  <a:gd name="connsiteX0" fmla="*/ 16329 w 28577"/>
                  <a:gd name="connsiteY0" fmla="*/ 17 h 21176"/>
                  <a:gd name="connsiteX1" fmla="*/ 19837 w 28577"/>
                  <a:gd name="connsiteY1" fmla="*/ 5656 h 21176"/>
                  <a:gd name="connsiteX2" fmla="*/ 18027 w 28577"/>
                  <a:gd name="connsiteY2" fmla="*/ 6373 h 21176"/>
                  <a:gd name="connsiteX3" fmla="*/ 23554 w 28577"/>
                  <a:gd name="connsiteY3" fmla="*/ 11583 h 21176"/>
                  <a:gd name="connsiteX4" fmla="*/ 21744 w 28577"/>
                  <a:gd name="connsiteY4" fmla="*/ 12453 h 21176"/>
                  <a:gd name="connsiteX5" fmla="*/ 28577 w 28577"/>
                  <a:gd name="connsiteY5" fmla="*/ 21176 h 21176"/>
                  <a:gd name="connsiteX6" fmla="*/ 16989 w 28577"/>
                  <a:gd name="connsiteY6" fmla="*/ 14491 h 21176"/>
                  <a:gd name="connsiteX7" fmla="*/ 19199 w 28577"/>
                  <a:gd name="connsiteY7" fmla="*/ 13563 h 21176"/>
                  <a:gd name="connsiteX8" fmla="*/ 11999 w 28577"/>
                  <a:gd name="connsiteY8" fmla="*/ 9281 h 21176"/>
                  <a:gd name="connsiteX9" fmla="*/ 14579 w 28577"/>
                  <a:gd name="connsiteY9" fmla="*/ 7958 h 21176"/>
                  <a:gd name="connsiteX10" fmla="*/ 0 w 28577"/>
                  <a:gd name="connsiteY10" fmla="*/ 0 h 21176"/>
                  <a:gd name="connsiteX11" fmla="*/ 16329 w 28577"/>
                  <a:gd name="connsiteY11" fmla="*/ 17 h 21176"/>
                  <a:gd name="connsiteX0" fmla="*/ 16329 w 28577"/>
                  <a:gd name="connsiteY0" fmla="*/ 17 h 21176"/>
                  <a:gd name="connsiteX1" fmla="*/ 19837 w 28577"/>
                  <a:gd name="connsiteY1" fmla="*/ 5656 h 21176"/>
                  <a:gd name="connsiteX2" fmla="*/ 18027 w 28577"/>
                  <a:gd name="connsiteY2" fmla="*/ 6373 h 21176"/>
                  <a:gd name="connsiteX3" fmla="*/ 23554 w 28577"/>
                  <a:gd name="connsiteY3" fmla="*/ 11583 h 21176"/>
                  <a:gd name="connsiteX4" fmla="*/ 21744 w 28577"/>
                  <a:gd name="connsiteY4" fmla="*/ 12453 h 21176"/>
                  <a:gd name="connsiteX5" fmla="*/ 28577 w 28577"/>
                  <a:gd name="connsiteY5" fmla="*/ 21176 h 21176"/>
                  <a:gd name="connsiteX6" fmla="*/ 16989 w 28577"/>
                  <a:gd name="connsiteY6" fmla="*/ 14491 h 21176"/>
                  <a:gd name="connsiteX7" fmla="*/ 19199 w 28577"/>
                  <a:gd name="connsiteY7" fmla="*/ 13563 h 21176"/>
                  <a:gd name="connsiteX8" fmla="*/ 11999 w 28577"/>
                  <a:gd name="connsiteY8" fmla="*/ 9281 h 21176"/>
                  <a:gd name="connsiteX9" fmla="*/ 5827 w 28577"/>
                  <a:gd name="connsiteY9" fmla="*/ 7410 h 21176"/>
                  <a:gd name="connsiteX10" fmla="*/ 0 w 28577"/>
                  <a:gd name="connsiteY10" fmla="*/ 0 h 21176"/>
                  <a:gd name="connsiteX11" fmla="*/ 16329 w 28577"/>
                  <a:gd name="connsiteY11" fmla="*/ 17 h 21176"/>
                  <a:gd name="connsiteX0" fmla="*/ 16329 w 28577"/>
                  <a:gd name="connsiteY0" fmla="*/ 17 h 21176"/>
                  <a:gd name="connsiteX1" fmla="*/ 19837 w 28577"/>
                  <a:gd name="connsiteY1" fmla="*/ 5656 h 21176"/>
                  <a:gd name="connsiteX2" fmla="*/ 13753 w 28577"/>
                  <a:gd name="connsiteY2" fmla="*/ 7636 h 21176"/>
                  <a:gd name="connsiteX3" fmla="*/ 23554 w 28577"/>
                  <a:gd name="connsiteY3" fmla="*/ 11583 h 21176"/>
                  <a:gd name="connsiteX4" fmla="*/ 21744 w 28577"/>
                  <a:gd name="connsiteY4" fmla="*/ 12453 h 21176"/>
                  <a:gd name="connsiteX5" fmla="*/ 28577 w 28577"/>
                  <a:gd name="connsiteY5" fmla="*/ 21176 h 21176"/>
                  <a:gd name="connsiteX6" fmla="*/ 16989 w 28577"/>
                  <a:gd name="connsiteY6" fmla="*/ 14491 h 21176"/>
                  <a:gd name="connsiteX7" fmla="*/ 19199 w 28577"/>
                  <a:gd name="connsiteY7" fmla="*/ 13563 h 21176"/>
                  <a:gd name="connsiteX8" fmla="*/ 11999 w 28577"/>
                  <a:gd name="connsiteY8" fmla="*/ 9281 h 21176"/>
                  <a:gd name="connsiteX9" fmla="*/ 5827 w 28577"/>
                  <a:gd name="connsiteY9" fmla="*/ 7410 h 21176"/>
                  <a:gd name="connsiteX10" fmla="*/ 0 w 28577"/>
                  <a:gd name="connsiteY10" fmla="*/ 0 h 21176"/>
                  <a:gd name="connsiteX11" fmla="*/ 16329 w 28577"/>
                  <a:gd name="connsiteY11" fmla="*/ 17 h 21176"/>
                  <a:gd name="connsiteX0" fmla="*/ 16329 w 28577"/>
                  <a:gd name="connsiteY0" fmla="*/ 17 h 21176"/>
                  <a:gd name="connsiteX1" fmla="*/ 11647 w 28577"/>
                  <a:gd name="connsiteY1" fmla="*/ 3786 h 21176"/>
                  <a:gd name="connsiteX2" fmla="*/ 13753 w 28577"/>
                  <a:gd name="connsiteY2" fmla="*/ 7636 h 21176"/>
                  <a:gd name="connsiteX3" fmla="*/ 23554 w 28577"/>
                  <a:gd name="connsiteY3" fmla="*/ 11583 h 21176"/>
                  <a:gd name="connsiteX4" fmla="*/ 21744 w 28577"/>
                  <a:gd name="connsiteY4" fmla="*/ 12453 h 21176"/>
                  <a:gd name="connsiteX5" fmla="*/ 28577 w 28577"/>
                  <a:gd name="connsiteY5" fmla="*/ 21176 h 21176"/>
                  <a:gd name="connsiteX6" fmla="*/ 16989 w 28577"/>
                  <a:gd name="connsiteY6" fmla="*/ 14491 h 21176"/>
                  <a:gd name="connsiteX7" fmla="*/ 19199 w 28577"/>
                  <a:gd name="connsiteY7" fmla="*/ 13563 h 21176"/>
                  <a:gd name="connsiteX8" fmla="*/ 11999 w 28577"/>
                  <a:gd name="connsiteY8" fmla="*/ 9281 h 21176"/>
                  <a:gd name="connsiteX9" fmla="*/ 5827 w 28577"/>
                  <a:gd name="connsiteY9" fmla="*/ 7410 h 21176"/>
                  <a:gd name="connsiteX10" fmla="*/ 0 w 28577"/>
                  <a:gd name="connsiteY10" fmla="*/ 0 h 21176"/>
                  <a:gd name="connsiteX11" fmla="*/ 16329 w 28577"/>
                  <a:gd name="connsiteY11" fmla="*/ 17 h 21176"/>
                  <a:gd name="connsiteX0" fmla="*/ 16267 w 28577"/>
                  <a:gd name="connsiteY0" fmla="*/ 0 h 21223"/>
                  <a:gd name="connsiteX1" fmla="*/ 11647 w 28577"/>
                  <a:gd name="connsiteY1" fmla="*/ 3833 h 21223"/>
                  <a:gd name="connsiteX2" fmla="*/ 13753 w 28577"/>
                  <a:gd name="connsiteY2" fmla="*/ 7683 h 21223"/>
                  <a:gd name="connsiteX3" fmla="*/ 23554 w 28577"/>
                  <a:gd name="connsiteY3" fmla="*/ 11630 h 21223"/>
                  <a:gd name="connsiteX4" fmla="*/ 21744 w 28577"/>
                  <a:gd name="connsiteY4" fmla="*/ 12500 h 21223"/>
                  <a:gd name="connsiteX5" fmla="*/ 28577 w 28577"/>
                  <a:gd name="connsiteY5" fmla="*/ 21223 h 21223"/>
                  <a:gd name="connsiteX6" fmla="*/ 16989 w 28577"/>
                  <a:gd name="connsiteY6" fmla="*/ 14538 h 21223"/>
                  <a:gd name="connsiteX7" fmla="*/ 19199 w 28577"/>
                  <a:gd name="connsiteY7" fmla="*/ 13610 h 21223"/>
                  <a:gd name="connsiteX8" fmla="*/ 11999 w 28577"/>
                  <a:gd name="connsiteY8" fmla="*/ 9328 h 21223"/>
                  <a:gd name="connsiteX9" fmla="*/ 5827 w 28577"/>
                  <a:gd name="connsiteY9" fmla="*/ 7457 h 21223"/>
                  <a:gd name="connsiteX10" fmla="*/ 0 w 28577"/>
                  <a:gd name="connsiteY10" fmla="*/ 47 h 21223"/>
                  <a:gd name="connsiteX11" fmla="*/ 16267 w 28577"/>
                  <a:gd name="connsiteY11" fmla="*/ 0 h 21223"/>
                  <a:gd name="connsiteX0" fmla="*/ 16267 w 28577"/>
                  <a:gd name="connsiteY0" fmla="*/ 0 h 21223"/>
                  <a:gd name="connsiteX1" fmla="*/ 11647 w 28577"/>
                  <a:gd name="connsiteY1" fmla="*/ 3833 h 21223"/>
                  <a:gd name="connsiteX2" fmla="*/ 13753 w 28577"/>
                  <a:gd name="connsiteY2" fmla="*/ 7683 h 21223"/>
                  <a:gd name="connsiteX3" fmla="*/ 23554 w 28577"/>
                  <a:gd name="connsiteY3" fmla="*/ 11630 h 21223"/>
                  <a:gd name="connsiteX4" fmla="*/ 21744 w 28577"/>
                  <a:gd name="connsiteY4" fmla="*/ 12500 h 21223"/>
                  <a:gd name="connsiteX5" fmla="*/ 28577 w 28577"/>
                  <a:gd name="connsiteY5" fmla="*/ 21223 h 21223"/>
                  <a:gd name="connsiteX6" fmla="*/ 16989 w 28577"/>
                  <a:gd name="connsiteY6" fmla="*/ 14538 h 21223"/>
                  <a:gd name="connsiteX7" fmla="*/ 19199 w 28577"/>
                  <a:gd name="connsiteY7" fmla="*/ 13610 h 21223"/>
                  <a:gd name="connsiteX8" fmla="*/ 11999 w 28577"/>
                  <a:gd name="connsiteY8" fmla="*/ 9328 h 21223"/>
                  <a:gd name="connsiteX9" fmla="*/ 5827 w 28577"/>
                  <a:gd name="connsiteY9" fmla="*/ 7457 h 21223"/>
                  <a:gd name="connsiteX10" fmla="*/ 0 w 28577"/>
                  <a:gd name="connsiteY10" fmla="*/ 47 h 21223"/>
                  <a:gd name="connsiteX11" fmla="*/ 16267 w 28577"/>
                  <a:gd name="connsiteY11" fmla="*/ 0 h 21223"/>
                  <a:gd name="connsiteX0" fmla="*/ 16877 w 28577"/>
                  <a:gd name="connsiteY0" fmla="*/ 0 h 21481"/>
                  <a:gd name="connsiteX1" fmla="*/ 11647 w 28577"/>
                  <a:gd name="connsiteY1" fmla="*/ 4091 h 21481"/>
                  <a:gd name="connsiteX2" fmla="*/ 13753 w 28577"/>
                  <a:gd name="connsiteY2" fmla="*/ 7941 h 21481"/>
                  <a:gd name="connsiteX3" fmla="*/ 23554 w 28577"/>
                  <a:gd name="connsiteY3" fmla="*/ 11888 h 21481"/>
                  <a:gd name="connsiteX4" fmla="*/ 21744 w 28577"/>
                  <a:gd name="connsiteY4" fmla="*/ 12758 h 21481"/>
                  <a:gd name="connsiteX5" fmla="*/ 28577 w 28577"/>
                  <a:gd name="connsiteY5" fmla="*/ 21481 h 21481"/>
                  <a:gd name="connsiteX6" fmla="*/ 16989 w 28577"/>
                  <a:gd name="connsiteY6" fmla="*/ 14796 h 21481"/>
                  <a:gd name="connsiteX7" fmla="*/ 19199 w 28577"/>
                  <a:gd name="connsiteY7" fmla="*/ 13868 h 21481"/>
                  <a:gd name="connsiteX8" fmla="*/ 11999 w 28577"/>
                  <a:gd name="connsiteY8" fmla="*/ 9586 h 21481"/>
                  <a:gd name="connsiteX9" fmla="*/ 5827 w 28577"/>
                  <a:gd name="connsiteY9" fmla="*/ 7715 h 21481"/>
                  <a:gd name="connsiteX10" fmla="*/ 0 w 28577"/>
                  <a:gd name="connsiteY10" fmla="*/ 305 h 21481"/>
                  <a:gd name="connsiteX11" fmla="*/ 16877 w 28577"/>
                  <a:gd name="connsiteY11" fmla="*/ 0 h 21481"/>
                  <a:gd name="connsiteX0" fmla="*/ 11869 w 28577"/>
                  <a:gd name="connsiteY0" fmla="*/ 0 h 21341"/>
                  <a:gd name="connsiteX1" fmla="*/ 11647 w 28577"/>
                  <a:gd name="connsiteY1" fmla="*/ 3951 h 21341"/>
                  <a:gd name="connsiteX2" fmla="*/ 13753 w 28577"/>
                  <a:gd name="connsiteY2" fmla="*/ 7801 h 21341"/>
                  <a:gd name="connsiteX3" fmla="*/ 23554 w 28577"/>
                  <a:gd name="connsiteY3" fmla="*/ 11748 h 21341"/>
                  <a:gd name="connsiteX4" fmla="*/ 21744 w 28577"/>
                  <a:gd name="connsiteY4" fmla="*/ 12618 h 21341"/>
                  <a:gd name="connsiteX5" fmla="*/ 28577 w 28577"/>
                  <a:gd name="connsiteY5" fmla="*/ 21341 h 21341"/>
                  <a:gd name="connsiteX6" fmla="*/ 16989 w 28577"/>
                  <a:gd name="connsiteY6" fmla="*/ 14656 h 21341"/>
                  <a:gd name="connsiteX7" fmla="*/ 19199 w 28577"/>
                  <a:gd name="connsiteY7" fmla="*/ 13728 h 21341"/>
                  <a:gd name="connsiteX8" fmla="*/ 11999 w 28577"/>
                  <a:gd name="connsiteY8" fmla="*/ 9446 h 21341"/>
                  <a:gd name="connsiteX9" fmla="*/ 5827 w 28577"/>
                  <a:gd name="connsiteY9" fmla="*/ 7575 h 21341"/>
                  <a:gd name="connsiteX10" fmla="*/ 0 w 28577"/>
                  <a:gd name="connsiteY10" fmla="*/ 165 h 21341"/>
                  <a:gd name="connsiteX11" fmla="*/ 11869 w 28577"/>
                  <a:gd name="connsiteY11" fmla="*/ 0 h 21341"/>
                  <a:gd name="connsiteX0" fmla="*/ 11869 w 28577"/>
                  <a:gd name="connsiteY0" fmla="*/ 0 h 21341"/>
                  <a:gd name="connsiteX1" fmla="*/ 6633 w 28577"/>
                  <a:gd name="connsiteY1" fmla="*/ 3190 h 21341"/>
                  <a:gd name="connsiteX2" fmla="*/ 13753 w 28577"/>
                  <a:gd name="connsiteY2" fmla="*/ 7801 h 21341"/>
                  <a:gd name="connsiteX3" fmla="*/ 23554 w 28577"/>
                  <a:gd name="connsiteY3" fmla="*/ 11748 h 21341"/>
                  <a:gd name="connsiteX4" fmla="*/ 21744 w 28577"/>
                  <a:gd name="connsiteY4" fmla="*/ 12618 h 21341"/>
                  <a:gd name="connsiteX5" fmla="*/ 28577 w 28577"/>
                  <a:gd name="connsiteY5" fmla="*/ 21341 h 21341"/>
                  <a:gd name="connsiteX6" fmla="*/ 16989 w 28577"/>
                  <a:gd name="connsiteY6" fmla="*/ 14656 h 21341"/>
                  <a:gd name="connsiteX7" fmla="*/ 19199 w 28577"/>
                  <a:gd name="connsiteY7" fmla="*/ 13728 h 21341"/>
                  <a:gd name="connsiteX8" fmla="*/ 11999 w 28577"/>
                  <a:gd name="connsiteY8" fmla="*/ 9446 h 21341"/>
                  <a:gd name="connsiteX9" fmla="*/ 5827 w 28577"/>
                  <a:gd name="connsiteY9" fmla="*/ 7575 h 21341"/>
                  <a:gd name="connsiteX10" fmla="*/ 0 w 28577"/>
                  <a:gd name="connsiteY10" fmla="*/ 165 h 21341"/>
                  <a:gd name="connsiteX11" fmla="*/ 11869 w 28577"/>
                  <a:gd name="connsiteY11" fmla="*/ 0 h 21341"/>
                  <a:gd name="connsiteX0" fmla="*/ 11869 w 28577"/>
                  <a:gd name="connsiteY0" fmla="*/ 0 h 21341"/>
                  <a:gd name="connsiteX1" fmla="*/ 6633 w 28577"/>
                  <a:gd name="connsiteY1" fmla="*/ 3190 h 21341"/>
                  <a:gd name="connsiteX2" fmla="*/ 13753 w 28577"/>
                  <a:gd name="connsiteY2" fmla="*/ 7801 h 21341"/>
                  <a:gd name="connsiteX3" fmla="*/ 23554 w 28577"/>
                  <a:gd name="connsiteY3" fmla="*/ 11748 h 21341"/>
                  <a:gd name="connsiteX4" fmla="*/ 21744 w 28577"/>
                  <a:gd name="connsiteY4" fmla="*/ 12618 h 21341"/>
                  <a:gd name="connsiteX5" fmla="*/ 28577 w 28577"/>
                  <a:gd name="connsiteY5" fmla="*/ 21341 h 21341"/>
                  <a:gd name="connsiteX6" fmla="*/ 16989 w 28577"/>
                  <a:gd name="connsiteY6" fmla="*/ 14656 h 21341"/>
                  <a:gd name="connsiteX7" fmla="*/ 19199 w 28577"/>
                  <a:gd name="connsiteY7" fmla="*/ 13728 h 21341"/>
                  <a:gd name="connsiteX8" fmla="*/ 11999 w 28577"/>
                  <a:gd name="connsiteY8" fmla="*/ 9446 h 21341"/>
                  <a:gd name="connsiteX9" fmla="*/ 9114 w 28577"/>
                  <a:gd name="connsiteY9" fmla="*/ 7428 h 21341"/>
                  <a:gd name="connsiteX10" fmla="*/ 0 w 28577"/>
                  <a:gd name="connsiteY10" fmla="*/ 165 h 21341"/>
                  <a:gd name="connsiteX11" fmla="*/ 11869 w 28577"/>
                  <a:gd name="connsiteY11" fmla="*/ 0 h 21341"/>
                  <a:gd name="connsiteX0" fmla="*/ 11869 w 28577"/>
                  <a:gd name="connsiteY0" fmla="*/ 0 h 21341"/>
                  <a:gd name="connsiteX1" fmla="*/ 6633 w 28577"/>
                  <a:gd name="connsiteY1" fmla="*/ 3190 h 21341"/>
                  <a:gd name="connsiteX2" fmla="*/ 13753 w 28577"/>
                  <a:gd name="connsiteY2" fmla="*/ 7801 h 21341"/>
                  <a:gd name="connsiteX3" fmla="*/ 20190 w 28577"/>
                  <a:gd name="connsiteY3" fmla="*/ 11814 h 21341"/>
                  <a:gd name="connsiteX4" fmla="*/ 21744 w 28577"/>
                  <a:gd name="connsiteY4" fmla="*/ 12618 h 21341"/>
                  <a:gd name="connsiteX5" fmla="*/ 28577 w 28577"/>
                  <a:gd name="connsiteY5" fmla="*/ 21341 h 21341"/>
                  <a:gd name="connsiteX6" fmla="*/ 16989 w 28577"/>
                  <a:gd name="connsiteY6" fmla="*/ 14656 h 21341"/>
                  <a:gd name="connsiteX7" fmla="*/ 19199 w 28577"/>
                  <a:gd name="connsiteY7" fmla="*/ 13728 h 21341"/>
                  <a:gd name="connsiteX8" fmla="*/ 11999 w 28577"/>
                  <a:gd name="connsiteY8" fmla="*/ 9446 h 21341"/>
                  <a:gd name="connsiteX9" fmla="*/ 9114 w 28577"/>
                  <a:gd name="connsiteY9" fmla="*/ 7428 h 21341"/>
                  <a:gd name="connsiteX10" fmla="*/ 0 w 28577"/>
                  <a:gd name="connsiteY10" fmla="*/ 165 h 21341"/>
                  <a:gd name="connsiteX11" fmla="*/ 11869 w 28577"/>
                  <a:gd name="connsiteY11" fmla="*/ 0 h 21341"/>
                  <a:gd name="connsiteX0" fmla="*/ 11869 w 28577"/>
                  <a:gd name="connsiteY0" fmla="*/ 0 h 21341"/>
                  <a:gd name="connsiteX1" fmla="*/ 6633 w 28577"/>
                  <a:gd name="connsiteY1" fmla="*/ 3190 h 21341"/>
                  <a:gd name="connsiteX2" fmla="*/ 13753 w 28577"/>
                  <a:gd name="connsiteY2" fmla="*/ 7801 h 21341"/>
                  <a:gd name="connsiteX3" fmla="*/ 20190 w 28577"/>
                  <a:gd name="connsiteY3" fmla="*/ 11814 h 21341"/>
                  <a:gd name="connsiteX4" fmla="*/ 21744 w 28577"/>
                  <a:gd name="connsiteY4" fmla="*/ 12618 h 21341"/>
                  <a:gd name="connsiteX5" fmla="*/ 28577 w 28577"/>
                  <a:gd name="connsiteY5" fmla="*/ 21341 h 21341"/>
                  <a:gd name="connsiteX6" fmla="*/ 19678 w 28577"/>
                  <a:gd name="connsiteY6" fmla="*/ 16568 h 21341"/>
                  <a:gd name="connsiteX7" fmla="*/ 19199 w 28577"/>
                  <a:gd name="connsiteY7" fmla="*/ 13728 h 21341"/>
                  <a:gd name="connsiteX8" fmla="*/ 11999 w 28577"/>
                  <a:gd name="connsiteY8" fmla="*/ 9446 h 21341"/>
                  <a:gd name="connsiteX9" fmla="*/ 9114 w 28577"/>
                  <a:gd name="connsiteY9" fmla="*/ 7428 h 21341"/>
                  <a:gd name="connsiteX10" fmla="*/ 0 w 28577"/>
                  <a:gd name="connsiteY10" fmla="*/ 165 h 21341"/>
                  <a:gd name="connsiteX11" fmla="*/ 11869 w 28577"/>
                  <a:gd name="connsiteY11" fmla="*/ 0 h 2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577" h="21341">
                    <a:moveTo>
                      <a:pt x="11869" y="0"/>
                    </a:moveTo>
                    <a:lnTo>
                      <a:pt x="6633" y="3190"/>
                    </a:lnTo>
                    <a:lnTo>
                      <a:pt x="13753" y="7801"/>
                    </a:lnTo>
                    <a:lnTo>
                      <a:pt x="20190" y="11814"/>
                    </a:lnTo>
                    <a:lnTo>
                      <a:pt x="21744" y="12618"/>
                    </a:lnTo>
                    <a:lnTo>
                      <a:pt x="28577" y="21341"/>
                    </a:lnTo>
                    <a:lnTo>
                      <a:pt x="19678" y="16568"/>
                    </a:lnTo>
                    <a:cubicBezTo>
                      <a:pt x="19518" y="15621"/>
                      <a:pt x="19359" y="14675"/>
                      <a:pt x="19199" y="13728"/>
                    </a:cubicBezTo>
                    <a:lnTo>
                      <a:pt x="11999" y="9446"/>
                    </a:lnTo>
                    <a:lnTo>
                      <a:pt x="9114" y="7428"/>
                    </a:lnTo>
                    <a:lnTo>
                      <a:pt x="0" y="165"/>
                    </a:lnTo>
                    <a:lnTo>
                      <a:pt x="11869" y="0"/>
                    </a:lnTo>
                    <a:close/>
                  </a:path>
                </a:pathLst>
              </a:cu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6" name="TextBox 25">
                <a:extLst>
                  <a:ext uri="{FF2B5EF4-FFF2-40B4-BE49-F238E27FC236}">
                    <a16:creationId xmlns:a16="http://schemas.microsoft.com/office/drawing/2014/main" id="{662B38CF-594A-C4A8-CCDC-6AF17E233BA8}"/>
                  </a:ext>
                </a:extLst>
              </p:cNvPr>
              <p:cNvSpPr txBox="1"/>
              <p:nvPr/>
            </p:nvSpPr>
            <p:spPr>
              <a:xfrm>
                <a:off x="19492093" y="13451428"/>
                <a:ext cx="2532897" cy="614161"/>
              </a:xfrm>
              <a:prstGeom prst="rect">
                <a:avLst/>
              </a:prstGeom>
              <a:noFill/>
            </p:spPr>
            <p:txBody>
              <a:bodyPr wrap="square" rtlCol="0">
                <a:spAutoFit/>
              </a:bodyPr>
              <a:lstStyle/>
              <a:p>
                <a:pPr algn="ctr"/>
                <a:r>
                  <a:rPr lang="en-US" sz="1100" b="1" dirty="0"/>
                  <a:t>Cracking</a:t>
                </a:r>
              </a:p>
            </p:txBody>
          </p:sp>
          <p:sp>
            <p:nvSpPr>
              <p:cNvPr id="27" name="Rectangle 26">
                <a:extLst>
                  <a:ext uri="{FF2B5EF4-FFF2-40B4-BE49-F238E27FC236}">
                    <a16:creationId xmlns:a16="http://schemas.microsoft.com/office/drawing/2014/main" id="{EF230082-75A4-CD2F-6455-413B2FD5A9A9}"/>
                  </a:ext>
                </a:extLst>
              </p:cNvPr>
              <p:cNvSpPr/>
              <p:nvPr/>
            </p:nvSpPr>
            <p:spPr>
              <a:xfrm>
                <a:off x="18333720" y="15215452"/>
                <a:ext cx="5686425" cy="457200"/>
              </a:xfrm>
              <a:prstGeom prst="rect">
                <a:avLst/>
              </a:prstGeom>
              <a:solidFill>
                <a:srgbClr val="FF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Reaction Front</a:t>
                </a:r>
              </a:p>
            </p:txBody>
          </p:sp>
        </p:grpSp>
      </p:grpSp>
      <p:grpSp>
        <p:nvGrpSpPr>
          <p:cNvPr id="33" name="Group 32">
            <a:extLst>
              <a:ext uri="{FF2B5EF4-FFF2-40B4-BE49-F238E27FC236}">
                <a16:creationId xmlns:a16="http://schemas.microsoft.com/office/drawing/2014/main" id="{5AA7F7CC-1770-2F7A-0A19-BACFF056E895}"/>
              </a:ext>
            </a:extLst>
          </p:cNvPr>
          <p:cNvGrpSpPr>
            <a:grpSpLocks noChangeAspect="1"/>
          </p:cNvGrpSpPr>
          <p:nvPr/>
        </p:nvGrpSpPr>
        <p:grpSpPr>
          <a:xfrm>
            <a:off x="779075" y="4008549"/>
            <a:ext cx="7274924" cy="2455941"/>
            <a:chOff x="13074154" y="6812879"/>
            <a:chExt cx="11767989" cy="5045762"/>
          </a:xfrm>
        </p:grpSpPr>
        <p:sp>
          <p:nvSpPr>
            <p:cNvPr id="34" name="TextBox 33">
              <a:extLst>
                <a:ext uri="{FF2B5EF4-FFF2-40B4-BE49-F238E27FC236}">
                  <a16:creationId xmlns:a16="http://schemas.microsoft.com/office/drawing/2014/main" id="{54AF87C1-3399-0A76-E971-D70D9BA8E5F5}"/>
                </a:ext>
              </a:extLst>
            </p:cNvPr>
            <p:cNvSpPr txBox="1"/>
            <p:nvPr/>
          </p:nvSpPr>
          <p:spPr>
            <a:xfrm>
              <a:off x="13561083" y="10684971"/>
              <a:ext cx="962040" cy="468568"/>
            </a:xfrm>
            <a:prstGeom prst="rect">
              <a:avLst/>
            </a:prstGeom>
            <a:noFill/>
          </p:spPr>
          <p:txBody>
            <a:bodyPr wrap="square" rtlCol="0">
              <a:spAutoFit/>
            </a:bodyPr>
            <a:lstStyle/>
            <a:p>
              <a:pPr algn="ctr"/>
              <a:r>
                <a:rPr lang="en-US" sz="1100" dirty="0">
                  <a:solidFill>
                    <a:prstClr val="black"/>
                  </a:solidFill>
                </a:rPr>
                <a:t>Time</a:t>
              </a:r>
            </a:p>
          </p:txBody>
        </p:sp>
        <p:sp>
          <p:nvSpPr>
            <p:cNvPr id="35" name="TextBox 34">
              <a:extLst>
                <a:ext uri="{FF2B5EF4-FFF2-40B4-BE49-F238E27FC236}">
                  <a16:creationId xmlns:a16="http://schemas.microsoft.com/office/drawing/2014/main" id="{0048D906-4699-3CF8-770A-83AC575283A5}"/>
                </a:ext>
              </a:extLst>
            </p:cNvPr>
            <p:cNvSpPr txBox="1"/>
            <p:nvPr/>
          </p:nvSpPr>
          <p:spPr>
            <a:xfrm>
              <a:off x="17762997" y="11321160"/>
              <a:ext cx="3496310" cy="537481"/>
            </a:xfrm>
            <a:prstGeom prst="rect">
              <a:avLst/>
            </a:prstGeom>
            <a:noFill/>
          </p:spPr>
          <p:txBody>
            <a:bodyPr wrap="square" rtlCol="0">
              <a:spAutoFit/>
            </a:bodyPr>
            <a:lstStyle/>
            <a:p>
              <a:pPr algn="ctr"/>
              <a:r>
                <a:rPr lang="en-US" sz="1100" dirty="0">
                  <a:solidFill>
                    <a:prstClr val="black"/>
                  </a:solidFill>
                </a:rPr>
                <a:t>Reaction product cap formation</a:t>
              </a:r>
            </a:p>
          </p:txBody>
        </p:sp>
        <p:cxnSp>
          <p:nvCxnSpPr>
            <p:cNvPr id="36" name="Straight Arrow Connector 35">
              <a:extLst>
                <a:ext uri="{FF2B5EF4-FFF2-40B4-BE49-F238E27FC236}">
                  <a16:creationId xmlns:a16="http://schemas.microsoft.com/office/drawing/2014/main" id="{115C0FF7-1897-9AB0-E669-FEA35B5F7BE5}"/>
                </a:ext>
              </a:extLst>
            </p:cNvPr>
            <p:cNvCxnSpPr>
              <a:cxnSpLocks/>
            </p:cNvCxnSpPr>
            <p:nvPr/>
          </p:nvCxnSpPr>
          <p:spPr>
            <a:xfrm rot="16200000">
              <a:off x="14326427" y="10104932"/>
              <a:ext cx="0" cy="685800"/>
            </a:xfrm>
            <a:prstGeom prst="straightConnector1">
              <a:avLst/>
            </a:prstGeom>
            <a:noFill/>
            <a:ln w="25400" cap="flat" cmpd="sng" algn="ctr">
              <a:solidFill>
                <a:sysClr val="windowText" lastClr="000000"/>
              </a:solidFill>
              <a:prstDash val="solid"/>
              <a:miter lim="800000"/>
              <a:tailEnd type="triangle"/>
            </a:ln>
            <a:effectLst/>
          </p:spPr>
        </p:cxnSp>
        <p:cxnSp>
          <p:nvCxnSpPr>
            <p:cNvPr id="37" name="Straight Arrow Connector 36">
              <a:extLst>
                <a:ext uri="{FF2B5EF4-FFF2-40B4-BE49-F238E27FC236}">
                  <a16:creationId xmlns:a16="http://schemas.microsoft.com/office/drawing/2014/main" id="{DDB87D38-1250-1FC7-7D50-9F0904E030CF}"/>
                </a:ext>
              </a:extLst>
            </p:cNvPr>
            <p:cNvCxnSpPr>
              <a:cxnSpLocks/>
            </p:cNvCxnSpPr>
            <p:nvPr/>
          </p:nvCxnSpPr>
          <p:spPr>
            <a:xfrm flipV="1">
              <a:off x="13983527" y="8986714"/>
              <a:ext cx="685800" cy="211"/>
            </a:xfrm>
            <a:prstGeom prst="straightConnector1">
              <a:avLst/>
            </a:prstGeom>
            <a:noFill/>
            <a:ln w="25400" cap="flat" cmpd="sng" algn="ctr">
              <a:solidFill>
                <a:sysClr val="windowText" lastClr="000000"/>
              </a:solidFill>
              <a:prstDash val="solid"/>
              <a:miter lim="800000"/>
              <a:tailEnd type="triangle"/>
            </a:ln>
            <a:effectLst/>
          </p:spPr>
        </p:cxnSp>
        <p:cxnSp>
          <p:nvCxnSpPr>
            <p:cNvPr id="38" name="Straight Arrow Connector 37">
              <a:extLst>
                <a:ext uri="{FF2B5EF4-FFF2-40B4-BE49-F238E27FC236}">
                  <a16:creationId xmlns:a16="http://schemas.microsoft.com/office/drawing/2014/main" id="{8E954540-8E2B-C462-4D31-C3064B32D472}"/>
                </a:ext>
              </a:extLst>
            </p:cNvPr>
            <p:cNvCxnSpPr>
              <a:cxnSpLocks/>
            </p:cNvCxnSpPr>
            <p:nvPr/>
          </p:nvCxnSpPr>
          <p:spPr>
            <a:xfrm>
              <a:off x="13983527" y="9699377"/>
              <a:ext cx="685800" cy="0"/>
            </a:xfrm>
            <a:prstGeom prst="straightConnector1">
              <a:avLst/>
            </a:prstGeom>
            <a:noFill/>
            <a:ln w="25400" cap="flat" cmpd="sng" algn="ctr">
              <a:solidFill>
                <a:sysClr val="windowText" lastClr="000000"/>
              </a:solidFill>
              <a:prstDash val="solid"/>
              <a:miter lim="800000"/>
              <a:tailEnd type="triangle"/>
            </a:ln>
            <a:effectLst/>
          </p:spPr>
        </p:cxnSp>
        <p:cxnSp>
          <p:nvCxnSpPr>
            <p:cNvPr id="39" name="Straight Arrow Connector 38">
              <a:extLst>
                <a:ext uri="{FF2B5EF4-FFF2-40B4-BE49-F238E27FC236}">
                  <a16:creationId xmlns:a16="http://schemas.microsoft.com/office/drawing/2014/main" id="{CBAD1F31-04A3-9288-E70F-BFF6C942A0F0}"/>
                </a:ext>
              </a:extLst>
            </p:cNvPr>
            <p:cNvCxnSpPr>
              <a:cxnSpLocks/>
            </p:cNvCxnSpPr>
            <p:nvPr/>
          </p:nvCxnSpPr>
          <p:spPr>
            <a:xfrm flipV="1">
              <a:off x="13983527" y="8196973"/>
              <a:ext cx="685800" cy="5495"/>
            </a:xfrm>
            <a:prstGeom prst="straightConnector1">
              <a:avLst/>
            </a:prstGeom>
            <a:noFill/>
            <a:ln w="25400" cap="flat" cmpd="sng" algn="ctr">
              <a:solidFill>
                <a:sysClr val="windowText" lastClr="000000"/>
              </a:solidFill>
              <a:prstDash val="solid"/>
              <a:miter lim="800000"/>
              <a:tailEnd type="triangle"/>
            </a:ln>
            <a:effectLst/>
          </p:spPr>
        </p:cxnSp>
        <p:cxnSp>
          <p:nvCxnSpPr>
            <p:cNvPr id="40" name="Straight Arrow Connector 39">
              <a:extLst>
                <a:ext uri="{FF2B5EF4-FFF2-40B4-BE49-F238E27FC236}">
                  <a16:creationId xmlns:a16="http://schemas.microsoft.com/office/drawing/2014/main" id="{903144FA-39C1-A829-62EA-4FD9463C7ABE}"/>
                </a:ext>
              </a:extLst>
            </p:cNvPr>
            <p:cNvCxnSpPr>
              <a:cxnSpLocks/>
            </p:cNvCxnSpPr>
            <p:nvPr/>
          </p:nvCxnSpPr>
          <p:spPr>
            <a:xfrm rot="16200000">
              <a:off x="14326427" y="7111114"/>
              <a:ext cx="0" cy="685800"/>
            </a:xfrm>
            <a:prstGeom prst="straightConnector1">
              <a:avLst/>
            </a:prstGeom>
            <a:noFill/>
            <a:ln w="25400" cap="flat" cmpd="sng" algn="ctr">
              <a:solidFill>
                <a:sysClr val="windowText" lastClr="000000"/>
              </a:solidFill>
              <a:prstDash val="solid"/>
              <a:miter lim="800000"/>
              <a:tailEnd type="triangle"/>
            </a:ln>
            <a:effectLst/>
          </p:spPr>
        </p:cxnSp>
        <p:sp>
          <p:nvSpPr>
            <p:cNvPr id="41" name="TextBox 40">
              <a:extLst>
                <a:ext uri="{FF2B5EF4-FFF2-40B4-BE49-F238E27FC236}">
                  <a16:creationId xmlns:a16="http://schemas.microsoft.com/office/drawing/2014/main" id="{4E4AA726-D240-CBC0-6E51-BF7EE7242115}"/>
                </a:ext>
              </a:extLst>
            </p:cNvPr>
            <p:cNvSpPr txBox="1"/>
            <p:nvPr/>
          </p:nvSpPr>
          <p:spPr>
            <a:xfrm>
              <a:off x="13074154" y="6826798"/>
              <a:ext cx="2467537" cy="468568"/>
            </a:xfrm>
            <a:prstGeom prst="rect">
              <a:avLst/>
            </a:prstGeom>
            <a:noFill/>
          </p:spPr>
          <p:txBody>
            <a:bodyPr wrap="square" rtlCol="0">
              <a:spAutoFit/>
            </a:bodyPr>
            <a:lstStyle/>
            <a:p>
              <a:pPr algn="ctr"/>
              <a:r>
                <a:rPr lang="en-US" sz="1100" dirty="0">
                  <a:solidFill>
                    <a:prstClr val="black"/>
                  </a:solidFill>
                </a:rPr>
                <a:t>Gas Velocity</a:t>
              </a:r>
            </a:p>
          </p:txBody>
        </p:sp>
        <p:sp>
          <p:nvSpPr>
            <p:cNvPr id="42" name="TextBox 41">
              <a:extLst>
                <a:ext uri="{FF2B5EF4-FFF2-40B4-BE49-F238E27FC236}">
                  <a16:creationId xmlns:a16="http://schemas.microsoft.com/office/drawing/2014/main" id="{C425FA26-A232-A32F-35F4-45551DBEDD08}"/>
                </a:ext>
              </a:extLst>
            </p:cNvPr>
            <p:cNvSpPr txBox="1"/>
            <p:nvPr/>
          </p:nvSpPr>
          <p:spPr>
            <a:xfrm>
              <a:off x="21449463" y="11318920"/>
              <a:ext cx="3392680" cy="468568"/>
            </a:xfrm>
            <a:prstGeom prst="rect">
              <a:avLst/>
            </a:prstGeom>
            <a:noFill/>
          </p:spPr>
          <p:txBody>
            <a:bodyPr wrap="square" rtlCol="0">
              <a:spAutoFit/>
            </a:bodyPr>
            <a:lstStyle/>
            <a:p>
              <a:pPr algn="ctr"/>
              <a:r>
                <a:rPr lang="en-US" sz="1100" dirty="0">
                  <a:solidFill>
                    <a:prstClr val="black"/>
                  </a:solidFill>
                </a:rPr>
                <a:t>Cap growth and spalling</a:t>
              </a:r>
            </a:p>
          </p:txBody>
        </p:sp>
        <p:sp>
          <p:nvSpPr>
            <p:cNvPr id="43" name="TextBox 42">
              <a:extLst>
                <a:ext uri="{FF2B5EF4-FFF2-40B4-BE49-F238E27FC236}">
                  <a16:creationId xmlns:a16="http://schemas.microsoft.com/office/drawing/2014/main" id="{45CEA792-08DB-C359-B938-3D37C3DA2F1C}"/>
                </a:ext>
              </a:extLst>
            </p:cNvPr>
            <p:cNvSpPr txBox="1"/>
            <p:nvPr/>
          </p:nvSpPr>
          <p:spPr>
            <a:xfrm>
              <a:off x="14491547" y="11318920"/>
              <a:ext cx="3082181" cy="468568"/>
            </a:xfrm>
            <a:prstGeom prst="rect">
              <a:avLst/>
            </a:prstGeom>
            <a:noFill/>
          </p:spPr>
          <p:txBody>
            <a:bodyPr wrap="square" rtlCol="0">
              <a:spAutoFit/>
            </a:bodyPr>
            <a:lstStyle/>
            <a:p>
              <a:pPr algn="ctr"/>
              <a:r>
                <a:rPr lang="en-US" sz="1100" dirty="0">
                  <a:solidFill>
                    <a:prstClr val="black"/>
                  </a:solidFill>
                </a:rPr>
                <a:t>Ejecta formation</a:t>
              </a:r>
            </a:p>
          </p:txBody>
        </p:sp>
        <p:sp>
          <p:nvSpPr>
            <p:cNvPr id="44" name="Oval 43">
              <a:extLst>
                <a:ext uri="{FF2B5EF4-FFF2-40B4-BE49-F238E27FC236}">
                  <a16:creationId xmlns:a16="http://schemas.microsoft.com/office/drawing/2014/main" id="{2AEC5942-D9DC-0841-91CD-3908B6E5665A}"/>
                </a:ext>
              </a:extLst>
            </p:cNvPr>
            <p:cNvSpPr/>
            <p:nvPr/>
          </p:nvSpPr>
          <p:spPr>
            <a:xfrm rot="16200000">
              <a:off x="14864470" y="7841393"/>
              <a:ext cx="2651014" cy="2273606"/>
            </a:xfrm>
            <a:prstGeom prst="ellipse">
              <a:avLst/>
            </a:prstGeom>
            <a:solidFill>
              <a:srgbClr val="D99694"/>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endParaRPr>
            </a:p>
          </p:txBody>
        </p:sp>
        <p:sp>
          <p:nvSpPr>
            <p:cNvPr id="45" name="TextBox 44">
              <a:extLst>
                <a:ext uri="{FF2B5EF4-FFF2-40B4-BE49-F238E27FC236}">
                  <a16:creationId xmlns:a16="http://schemas.microsoft.com/office/drawing/2014/main" id="{E3A77429-90FF-15D7-CB46-E2E1E9BB6C04}"/>
                </a:ext>
              </a:extLst>
            </p:cNvPr>
            <p:cNvSpPr txBox="1"/>
            <p:nvPr/>
          </p:nvSpPr>
          <p:spPr>
            <a:xfrm>
              <a:off x="15144088" y="8709455"/>
              <a:ext cx="2091778" cy="537481"/>
            </a:xfrm>
            <a:prstGeom prst="rect">
              <a:avLst/>
            </a:prstGeom>
            <a:noFill/>
          </p:spPr>
          <p:txBody>
            <a:bodyPr wrap="square" rtlCol="0">
              <a:spAutoFit/>
            </a:bodyPr>
            <a:lstStyle/>
            <a:p>
              <a:pPr algn="ctr"/>
              <a:r>
                <a:rPr lang="en-US" sz="1100" b="1" dirty="0">
                  <a:solidFill>
                    <a:prstClr val="black"/>
                  </a:solidFill>
                </a:rPr>
                <a:t>Ce</a:t>
              </a:r>
            </a:p>
          </p:txBody>
        </p:sp>
        <p:grpSp>
          <p:nvGrpSpPr>
            <p:cNvPr id="46" name="Group 45">
              <a:extLst>
                <a:ext uri="{FF2B5EF4-FFF2-40B4-BE49-F238E27FC236}">
                  <a16:creationId xmlns:a16="http://schemas.microsoft.com/office/drawing/2014/main" id="{8D5B26FE-CFF4-E4C7-89F7-B0D81F8AF823}"/>
                </a:ext>
              </a:extLst>
            </p:cNvPr>
            <p:cNvGrpSpPr/>
            <p:nvPr/>
          </p:nvGrpSpPr>
          <p:grpSpPr>
            <a:xfrm>
              <a:off x="18520896" y="7652690"/>
              <a:ext cx="2091780" cy="2651015"/>
              <a:chOff x="18088787" y="7907560"/>
              <a:chExt cx="2091780" cy="2651015"/>
            </a:xfrm>
          </p:grpSpPr>
          <p:sp>
            <p:nvSpPr>
              <p:cNvPr id="61" name="Arc 60">
                <a:extLst>
                  <a:ext uri="{FF2B5EF4-FFF2-40B4-BE49-F238E27FC236}">
                    <a16:creationId xmlns:a16="http://schemas.microsoft.com/office/drawing/2014/main" id="{03A51B46-0A8C-30BD-BF99-5467A6B3704A}"/>
                  </a:ext>
                </a:extLst>
              </p:cNvPr>
              <p:cNvSpPr/>
              <p:nvPr/>
            </p:nvSpPr>
            <p:spPr>
              <a:xfrm rot="16200000" flipV="1">
                <a:off x="17713599" y="8354366"/>
                <a:ext cx="2634753" cy="1767386"/>
              </a:xfrm>
              <a:prstGeom prst="arc">
                <a:avLst>
                  <a:gd name="adj1" fmla="val 80402"/>
                  <a:gd name="adj2" fmla="val 10859617"/>
                </a:avLst>
              </a:prstGeom>
              <a:solidFill>
                <a:srgbClr val="D6A1D7"/>
              </a:solidFill>
              <a:ln w="25400" cap="flat" cmpd="sng" algn="ctr">
                <a:solidFill>
                  <a:srgbClr val="7030A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prstClr val="black"/>
                  </a:solidFill>
                  <a:effectLst/>
                  <a:uLnTx/>
                  <a:uFillTx/>
                </a:endParaRPr>
              </a:p>
            </p:txBody>
          </p:sp>
          <p:sp>
            <p:nvSpPr>
              <p:cNvPr id="62" name="Oval 61">
                <a:extLst>
                  <a:ext uri="{FF2B5EF4-FFF2-40B4-BE49-F238E27FC236}">
                    <a16:creationId xmlns:a16="http://schemas.microsoft.com/office/drawing/2014/main" id="{95AFC924-817C-AA57-AC9F-0E339263B259}"/>
                  </a:ext>
                </a:extLst>
              </p:cNvPr>
              <p:cNvSpPr/>
              <p:nvPr/>
            </p:nvSpPr>
            <p:spPr>
              <a:xfrm rot="16200000">
                <a:off x="17809171" y="8386367"/>
                <a:ext cx="2651015" cy="1693401"/>
              </a:xfrm>
              <a:prstGeom prst="ellipse">
                <a:avLst/>
              </a:prstGeom>
              <a:solidFill>
                <a:srgbClr val="D99694"/>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endParaRPr>
              </a:p>
            </p:txBody>
          </p:sp>
          <p:sp>
            <p:nvSpPr>
              <p:cNvPr id="63" name="TextBox 62">
                <a:extLst>
                  <a:ext uri="{FF2B5EF4-FFF2-40B4-BE49-F238E27FC236}">
                    <a16:creationId xmlns:a16="http://schemas.microsoft.com/office/drawing/2014/main" id="{724CA013-824A-E794-8D16-4D8B370D9993}"/>
                  </a:ext>
                </a:extLst>
              </p:cNvPr>
              <p:cNvSpPr txBox="1"/>
              <p:nvPr/>
            </p:nvSpPr>
            <p:spPr>
              <a:xfrm>
                <a:off x="18088787" y="9002235"/>
                <a:ext cx="2091780" cy="537481"/>
              </a:xfrm>
              <a:prstGeom prst="rect">
                <a:avLst/>
              </a:prstGeom>
              <a:noFill/>
            </p:spPr>
            <p:txBody>
              <a:bodyPr wrap="square" rtlCol="0">
                <a:spAutoFit/>
              </a:bodyPr>
              <a:lstStyle/>
              <a:p>
                <a:pPr algn="ctr"/>
                <a:r>
                  <a:rPr lang="en-US" sz="1100" b="1" dirty="0">
                    <a:solidFill>
                      <a:prstClr val="black"/>
                    </a:solidFill>
                  </a:rPr>
                  <a:t>Ce</a:t>
                </a:r>
              </a:p>
            </p:txBody>
          </p:sp>
        </p:grpSp>
        <p:sp>
          <p:nvSpPr>
            <p:cNvPr id="47" name="TextBox 46">
              <a:extLst>
                <a:ext uri="{FF2B5EF4-FFF2-40B4-BE49-F238E27FC236}">
                  <a16:creationId xmlns:a16="http://schemas.microsoft.com/office/drawing/2014/main" id="{7F4FB015-C0BE-0F9C-D4AE-B1ACF7D49C75}"/>
                </a:ext>
              </a:extLst>
            </p:cNvPr>
            <p:cNvSpPr txBox="1"/>
            <p:nvPr/>
          </p:nvSpPr>
          <p:spPr>
            <a:xfrm>
              <a:off x="18320573" y="6829499"/>
              <a:ext cx="2400605" cy="468568"/>
            </a:xfrm>
            <a:prstGeom prst="rect">
              <a:avLst/>
            </a:prstGeom>
            <a:noFill/>
          </p:spPr>
          <p:txBody>
            <a:bodyPr wrap="square" rtlCol="0">
              <a:spAutoFit/>
            </a:bodyPr>
            <a:lstStyle/>
            <a:p>
              <a:pPr algn="ctr"/>
              <a:r>
                <a:rPr lang="en-US" sz="1100" dirty="0">
                  <a:solidFill>
                    <a:prstClr val="black"/>
                  </a:solidFill>
                </a:rPr>
                <a:t>Deformation</a:t>
              </a:r>
            </a:p>
          </p:txBody>
        </p:sp>
        <p:cxnSp>
          <p:nvCxnSpPr>
            <p:cNvPr id="48" name="Straight Arrow Connector 47">
              <a:extLst>
                <a:ext uri="{FF2B5EF4-FFF2-40B4-BE49-F238E27FC236}">
                  <a16:creationId xmlns:a16="http://schemas.microsoft.com/office/drawing/2014/main" id="{3185814C-4E10-C873-4D9B-F460692E60DA}"/>
                </a:ext>
              </a:extLst>
            </p:cNvPr>
            <p:cNvCxnSpPr>
              <a:cxnSpLocks/>
            </p:cNvCxnSpPr>
            <p:nvPr/>
          </p:nvCxnSpPr>
          <p:spPr>
            <a:xfrm>
              <a:off x="14573131" y="10912043"/>
              <a:ext cx="9994726" cy="51739"/>
            </a:xfrm>
            <a:prstGeom prst="straightConnector1">
              <a:avLst/>
            </a:prstGeom>
            <a:noFill/>
            <a:ln w="57150" cap="flat" cmpd="sng" algn="ctr">
              <a:solidFill>
                <a:sysClr val="windowText" lastClr="000000"/>
              </a:solidFill>
              <a:prstDash val="solid"/>
              <a:miter lim="800000"/>
              <a:tailEnd type="triangle"/>
            </a:ln>
            <a:effectLst/>
          </p:spPr>
        </p:cxnSp>
        <p:sp>
          <p:nvSpPr>
            <p:cNvPr id="49" name="TextBox 48">
              <a:extLst>
                <a:ext uri="{FF2B5EF4-FFF2-40B4-BE49-F238E27FC236}">
                  <a16:creationId xmlns:a16="http://schemas.microsoft.com/office/drawing/2014/main" id="{90AF890D-D0B9-FEC8-0CE3-E7BD5380F7C4}"/>
                </a:ext>
              </a:extLst>
            </p:cNvPr>
            <p:cNvSpPr txBox="1"/>
            <p:nvPr/>
          </p:nvSpPr>
          <p:spPr>
            <a:xfrm>
              <a:off x="21449463" y="6812879"/>
              <a:ext cx="2931475" cy="468568"/>
            </a:xfrm>
            <a:prstGeom prst="rect">
              <a:avLst/>
            </a:prstGeom>
            <a:noFill/>
          </p:spPr>
          <p:txBody>
            <a:bodyPr wrap="square" rtlCol="0">
              <a:spAutoFit/>
            </a:bodyPr>
            <a:lstStyle/>
            <a:p>
              <a:pPr algn="ctr"/>
              <a:r>
                <a:rPr lang="en-US" sz="1100" dirty="0">
                  <a:solidFill>
                    <a:prstClr val="black"/>
                  </a:solidFill>
                </a:rPr>
                <a:t>Product spallation</a:t>
              </a:r>
            </a:p>
          </p:txBody>
        </p:sp>
        <p:grpSp>
          <p:nvGrpSpPr>
            <p:cNvPr id="50" name="Group 49">
              <a:extLst>
                <a:ext uri="{FF2B5EF4-FFF2-40B4-BE49-F238E27FC236}">
                  <a16:creationId xmlns:a16="http://schemas.microsoft.com/office/drawing/2014/main" id="{773C877F-C7AA-FFC5-1D88-331181CC3DE0}"/>
                </a:ext>
              </a:extLst>
            </p:cNvPr>
            <p:cNvGrpSpPr/>
            <p:nvPr/>
          </p:nvGrpSpPr>
          <p:grpSpPr>
            <a:xfrm>
              <a:off x="21852927" y="7395626"/>
              <a:ext cx="2091780" cy="3197994"/>
              <a:chOff x="21332139" y="7650496"/>
              <a:chExt cx="2091780" cy="3197994"/>
            </a:xfrm>
          </p:grpSpPr>
          <p:sp>
            <p:nvSpPr>
              <p:cNvPr id="51" name="Arc 50">
                <a:extLst>
                  <a:ext uri="{FF2B5EF4-FFF2-40B4-BE49-F238E27FC236}">
                    <a16:creationId xmlns:a16="http://schemas.microsoft.com/office/drawing/2014/main" id="{31A8F56D-83DF-2FB8-01A1-361A86067803}"/>
                  </a:ext>
                </a:extLst>
              </p:cNvPr>
              <p:cNvSpPr/>
              <p:nvPr/>
            </p:nvSpPr>
            <p:spPr>
              <a:xfrm rot="16200000" flipV="1">
                <a:off x="21023501" y="8521236"/>
                <a:ext cx="2651012" cy="1404448"/>
              </a:xfrm>
              <a:prstGeom prst="arc">
                <a:avLst>
                  <a:gd name="adj1" fmla="val 0"/>
                  <a:gd name="adj2" fmla="val 10859617"/>
                </a:avLst>
              </a:prstGeom>
              <a:solidFill>
                <a:srgbClr val="D6A1D7"/>
              </a:solidFill>
              <a:ln w="25400" cap="flat" cmpd="sng" algn="ctr">
                <a:solidFill>
                  <a:srgbClr val="7030A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endParaRPr>
              </a:p>
            </p:txBody>
          </p:sp>
          <p:sp>
            <p:nvSpPr>
              <p:cNvPr id="52" name="Oval 51">
                <a:extLst>
                  <a:ext uri="{FF2B5EF4-FFF2-40B4-BE49-F238E27FC236}">
                    <a16:creationId xmlns:a16="http://schemas.microsoft.com/office/drawing/2014/main" id="{028D4970-5FC6-8CDC-8AE0-22F789A0D5CE}"/>
                  </a:ext>
                </a:extLst>
              </p:cNvPr>
              <p:cNvSpPr/>
              <p:nvPr/>
            </p:nvSpPr>
            <p:spPr>
              <a:xfrm rot="16200000">
                <a:off x="21052522" y="8787960"/>
                <a:ext cx="2651015" cy="883935"/>
              </a:xfrm>
              <a:prstGeom prst="ellipse">
                <a:avLst/>
              </a:prstGeom>
              <a:solidFill>
                <a:srgbClr val="D99694"/>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endParaRPr>
              </a:p>
            </p:txBody>
          </p:sp>
          <p:sp>
            <p:nvSpPr>
              <p:cNvPr id="53" name="Oval 52">
                <a:extLst>
                  <a:ext uri="{FF2B5EF4-FFF2-40B4-BE49-F238E27FC236}">
                    <a16:creationId xmlns:a16="http://schemas.microsoft.com/office/drawing/2014/main" id="{6AF3FE2E-FD68-336E-3460-65E3EE9CE791}"/>
                  </a:ext>
                </a:extLst>
              </p:cNvPr>
              <p:cNvSpPr/>
              <p:nvPr/>
            </p:nvSpPr>
            <p:spPr>
              <a:xfrm rot="16200000">
                <a:off x="22848026" y="10581015"/>
                <a:ext cx="182829" cy="169340"/>
              </a:xfrm>
              <a:prstGeom prst="ellipse">
                <a:avLst/>
              </a:prstGeom>
              <a:solidFill>
                <a:srgbClr val="D6A1D7"/>
              </a:solidFill>
              <a:ln w="12700" cap="flat" cmpd="sng" algn="ctr">
                <a:solidFill>
                  <a:srgbClr val="7030A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ea typeface="+mn-ea"/>
                  <a:cs typeface="+mn-cs"/>
                </a:endParaRPr>
              </a:p>
            </p:txBody>
          </p:sp>
          <p:sp>
            <p:nvSpPr>
              <p:cNvPr id="54" name="Oval 53">
                <a:extLst>
                  <a:ext uri="{FF2B5EF4-FFF2-40B4-BE49-F238E27FC236}">
                    <a16:creationId xmlns:a16="http://schemas.microsoft.com/office/drawing/2014/main" id="{150D80BA-CA5F-C4FC-C4BB-F412AE12ADC2}"/>
                  </a:ext>
                </a:extLst>
              </p:cNvPr>
              <p:cNvSpPr/>
              <p:nvPr/>
            </p:nvSpPr>
            <p:spPr>
              <a:xfrm rot="16200000">
                <a:off x="22183359" y="10672406"/>
                <a:ext cx="182829" cy="169340"/>
              </a:xfrm>
              <a:prstGeom prst="ellipse">
                <a:avLst/>
              </a:prstGeom>
              <a:solidFill>
                <a:srgbClr val="D6A1D7"/>
              </a:solidFill>
              <a:ln w="12700" cap="flat" cmpd="sng" algn="ctr">
                <a:solidFill>
                  <a:srgbClr val="7030A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ea typeface="+mn-ea"/>
                  <a:cs typeface="+mn-cs"/>
                </a:endParaRPr>
              </a:p>
            </p:txBody>
          </p:sp>
          <p:sp>
            <p:nvSpPr>
              <p:cNvPr id="55" name="Oval 54">
                <a:extLst>
                  <a:ext uri="{FF2B5EF4-FFF2-40B4-BE49-F238E27FC236}">
                    <a16:creationId xmlns:a16="http://schemas.microsoft.com/office/drawing/2014/main" id="{CBE7ECA1-2FF5-D2B9-211B-5327BA8FEDE4}"/>
                  </a:ext>
                </a:extLst>
              </p:cNvPr>
              <p:cNvSpPr/>
              <p:nvPr/>
            </p:nvSpPr>
            <p:spPr>
              <a:xfrm rot="16200000">
                <a:off x="23117481" y="7688632"/>
                <a:ext cx="182829" cy="169340"/>
              </a:xfrm>
              <a:prstGeom prst="ellipse">
                <a:avLst/>
              </a:prstGeom>
              <a:solidFill>
                <a:srgbClr val="D6A1D7"/>
              </a:solidFill>
              <a:ln w="12700" cap="flat" cmpd="sng" algn="ctr">
                <a:solidFill>
                  <a:srgbClr val="7030A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ea typeface="+mn-ea"/>
                  <a:cs typeface="+mn-cs"/>
                </a:endParaRPr>
              </a:p>
            </p:txBody>
          </p:sp>
          <p:sp>
            <p:nvSpPr>
              <p:cNvPr id="56" name="Oval 55">
                <a:extLst>
                  <a:ext uri="{FF2B5EF4-FFF2-40B4-BE49-F238E27FC236}">
                    <a16:creationId xmlns:a16="http://schemas.microsoft.com/office/drawing/2014/main" id="{420A91BB-313B-EFA4-E1BB-31A401EF4EEA}"/>
                  </a:ext>
                </a:extLst>
              </p:cNvPr>
              <p:cNvSpPr/>
              <p:nvPr/>
            </p:nvSpPr>
            <p:spPr>
              <a:xfrm rot="16200000">
                <a:off x="22098699" y="7725102"/>
                <a:ext cx="182829" cy="169340"/>
              </a:xfrm>
              <a:prstGeom prst="ellipse">
                <a:avLst/>
              </a:prstGeom>
              <a:solidFill>
                <a:srgbClr val="D6A1D7"/>
              </a:solidFill>
              <a:ln w="12700" cap="flat" cmpd="sng" algn="ctr">
                <a:solidFill>
                  <a:srgbClr val="7030A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ea typeface="+mn-ea"/>
                  <a:cs typeface="+mn-cs"/>
                </a:endParaRPr>
              </a:p>
            </p:txBody>
          </p:sp>
          <p:sp>
            <p:nvSpPr>
              <p:cNvPr id="57" name="Oval 56">
                <a:extLst>
                  <a:ext uri="{FF2B5EF4-FFF2-40B4-BE49-F238E27FC236}">
                    <a16:creationId xmlns:a16="http://schemas.microsoft.com/office/drawing/2014/main" id="{1D649398-9622-BE92-6991-97F722115E07}"/>
                  </a:ext>
                </a:extLst>
              </p:cNvPr>
              <p:cNvSpPr/>
              <p:nvPr/>
            </p:nvSpPr>
            <p:spPr>
              <a:xfrm rot="16200000">
                <a:off x="23044488" y="10639554"/>
                <a:ext cx="182829" cy="169340"/>
              </a:xfrm>
              <a:prstGeom prst="ellipse">
                <a:avLst/>
              </a:prstGeom>
              <a:solidFill>
                <a:srgbClr val="D6A1D7"/>
              </a:solidFill>
              <a:ln w="12700" cap="flat" cmpd="sng" algn="ctr">
                <a:solidFill>
                  <a:srgbClr val="7030A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ea typeface="+mn-ea"/>
                  <a:cs typeface="+mn-cs"/>
                </a:endParaRPr>
              </a:p>
            </p:txBody>
          </p:sp>
          <p:sp>
            <p:nvSpPr>
              <p:cNvPr id="58" name="Oval 57">
                <a:extLst>
                  <a:ext uri="{FF2B5EF4-FFF2-40B4-BE49-F238E27FC236}">
                    <a16:creationId xmlns:a16="http://schemas.microsoft.com/office/drawing/2014/main" id="{D3D88D76-4C35-212E-B62D-3917CDEFF0DF}"/>
                  </a:ext>
                </a:extLst>
              </p:cNvPr>
              <p:cNvSpPr/>
              <p:nvPr/>
            </p:nvSpPr>
            <p:spPr>
              <a:xfrm rot="16200000">
                <a:off x="22842222" y="7728337"/>
                <a:ext cx="182829" cy="169340"/>
              </a:xfrm>
              <a:prstGeom prst="ellipse">
                <a:avLst/>
              </a:prstGeom>
              <a:solidFill>
                <a:srgbClr val="D6A1D7"/>
              </a:solidFill>
              <a:ln w="12700" cap="flat" cmpd="sng" algn="ctr">
                <a:solidFill>
                  <a:srgbClr val="7030A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ea typeface="+mn-ea"/>
                  <a:cs typeface="+mn-cs"/>
                </a:endParaRPr>
              </a:p>
            </p:txBody>
          </p:sp>
          <p:sp>
            <p:nvSpPr>
              <p:cNvPr id="59" name="Oval 58">
                <a:extLst>
                  <a:ext uri="{FF2B5EF4-FFF2-40B4-BE49-F238E27FC236}">
                    <a16:creationId xmlns:a16="http://schemas.microsoft.com/office/drawing/2014/main" id="{55057D37-74FA-D630-6583-CD0964ECE191}"/>
                  </a:ext>
                </a:extLst>
              </p:cNvPr>
              <p:cNvSpPr/>
              <p:nvPr/>
            </p:nvSpPr>
            <p:spPr>
              <a:xfrm rot="16200000">
                <a:off x="22556057" y="7657241"/>
                <a:ext cx="182829" cy="169340"/>
              </a:xfrm>
              <a:prstGeom prst="ellipse">
                <a:avLst/>
              </a:prstGeom>
              <a:solidFill>
                <a:srgbClr val="D6A1D7"/>
              </a:solidFill>
              <a:ln w="12700" cap="flat" cmpd="sng" algn="ctr">
                <a:solidFill>
                  <a:srgbClr val="7030A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ea typeface="+mn-ea"/>
                  <a:cs typeface="+mn-cs"/>
                </a:endParaRPr>
              </a:p>
            </p:txBody>
          </p:sp>
          <p:sp>
            <p:nvSpPr>
              <p:cNvPr id="60" name="TextBox 59">
                <a:extLst>
                  <a:ext uri="{FF2B5EF4-FFF2-40B4-BE49-F238E27FC236}">
                    <a16:creationId xmlns:a16="http://schemas.microsoft.com/office/drawing/2014/main" id="{8D6B1316-12D8-E8A5-CA5B-D5F831F944D2}"/>
                  </a:ext>
                </a:extLst>
              </p:cNvPr>
              <p:cNvSpPr txBox="1"/>
              <p:nvPr/>
            </p:nvSpPr>
            <p:spPr>
              <a:xfrm>
                <a:off x="21332139" y="8999094"/>
                <a:ext cx="2091780" cy="537481"/>
              </a:xfrm>
              <a:prstGeom prst="rect">
                <a:avLst/>
              </a:prstGeom>
              <a:noFill/>
            </p:spPr>
            <p:txBody>
              <a:bodyPr wrap="square" rtlCol="0">
                <a:spAutoFit/>
              </a:bodyPr>
              <a:lstStyle/>
              <a:p>
                <a:pPr algn="ctr"/>
                <a:r>
                  <a:rPr lang="en-US" sz="1100" b="1" dirty="0">
                    <a:solidFill>
                      <a:prstClr val="black"/>
                    </a:solidFill>
                  </a:rPr>
                  <a:t>Ce</a:t>
                </a:r>
              </a:p>
            </p:txBody>
          </p:sp>
        </p:grpSp>
      </p:grpSp>
      <p:grpSp>
        <p:nvGrpSpPr>
          <p:cNvPr id="64" name="Group 63">
            <a:extLst>
              <a:ext uri="{FF2B5EF4-FFF2-40B4-BE49-F238E27FC236}">
                <a16:creationId xmlns:a16="http://schemas.microsoft.com/office/drawing/2014/main" id="{3B4EBF5D-B3F5-3F23-4A31-6480C86E46B2}"/>
              </a:ext>
            </a:extLst>
          </p:cNvPr>
          <p:cNvGrpSpPr>
            <a:grpSpLocks noChangeAspect="1"/>
          </p:cNvGrpSpPr>
          <p:nvPr/>
        </p:nvGrpSpPr>
        <p:grpSpPr>
          <a:xfrm>
            <a:off x="490190" y="1658743"/>
            <a:ext cx="7547410" cy="1855553"/>
            <a:chOff x="13575006" y="26769444"/>
            <a:chExt cx="11527400" cy="2834045"/>
          </a:xfrm>
        </p:grpSpPr>
        <p:grpSp>
          <p:nvGrpSpPr>
            <p:cNvPr id="65" name="Group 64">
              <a:extLst>
                <a:ext uri="{FF2B5EF4-FFF2-40B4-BE49-F238E27FC236}">
                  <a16:creationId xmlns:a16="http://schemas.microsoft.com/office/drawing/2014/main" id="{56F6E148-1D4D-19E6-4E33-4972F3F768F1}"/>
                </a:ext>
              </a:extLst>
            </p:cNvPr>
            <p:cNvGrpSpPr/>
            <p:nvPr/>
          </p:nvGrpSpPr>
          <p:grpSpPr>
            <a:xfrm>
              <a:off x="14730684" y="27317489"/>
              <a:ext cx="2286000" cy="2286000"/>
              <a:chOff x="14515208" y="27943392"/>
              <a:chExt cx="3056252" cy="3046248"/>
            </a:xfrm>
          </p:grpSpPr>
          <p:sp>
            <p:nvSpPr>
              <p:cNvPr id="100" name="Rectangle 99">
                <a:extLst>
                  <a:ext uri="{FF2B5EF4-FFF2-40B4-BE49-F238E27FC236}">
                    <a16:creationId xmlns:a16="http://schemas.microsoft.com/office/drawing/2014/main" id="{58B48F5B-71D3-25B4-A0CA-37AE8B15A6D2}"/>
                  </a:ext>
                </a:extLst>
              </p:cNvPr>
              <p:cNvSpPr/>
              <p:nvPr/>
            </p:nvSpPr>
            <p:spPr>
              <a:xfrm>
                <a:off x="14666084" y="28094268"/>
                <a:ext cx="2743200" cy="2743200"/>
              </a:xfrm>
              <a:prstGeom prst="rect">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01" name="Oval 100">
                <a:extLst>
                  <a:ext uri="{FF2B5EF4-FFF2-40B4-BE49-F238E27FC236}">
                    <a16:creationId xmlns:a16="http://schemas.microsoft.com/office/drawing/2014/main" id="{E619B60D-E6BF-C37A-E5A4-99EFCB37D40E}"/>
                  </a:ext>
                </a:extLst>
              </p:cNvPr>
              <p:cNvSpPr/>
              <p:nvPr/>
            </p:nvSpPr>
            <p:spPr>
              <a:xfrm>
                <a:off x="14523124" y="27943392"/>
                <a:ext cx="301752" cy="301752"/>
              </a:xfrm>
              <a:prstGeom prst="ellipse">
                <a:avLst/>
              </a:prstGeom>
              <a:solidFill>
                <a:srgbClr val="D6A1D7"/>
              </a:solidFill>
              <a:ln>
                <a:solidFill>
                  <a:srgbClr val="A349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02" name="Oval 101">
                <a:extLst>
                  <a:ext uri="{FF2B5EF4-FFF2-40B4-BE49-F238E27FC236}">
                    <a16:creationId xmlns:a16="http://schemas.microsoft.com/office/drawing/2014/main" id="{58F2C8E9-EADB-09E4-67ED-AB5D2731F3A2}"/>
                  </a:ext>
                </a:extLst>
              </p:cNvPr>
              <p:cNvSpPr/>
              <p:nvPr/>
            </p:nvSpPr>
            <p:spPr>
              <a:xfrm>
                <a:off x="17258408" y="27943392"/>
                <a:ext cx="301752" cy="301752"/>
              </a:xfrm>
              <a:prstGeom prst="ellipse">
                <a:avLst/>
              </a:prstGeom>
              <a:solidFill>
                <a:srgbClr val="D6A1D7"/>
              </a:solidFill>
              <a:ln>
                <a:solidFill>
                  <a:srgbClr val="A349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03" name="Oval 102">
                <a:extLst>
                  <a:ext uri="{FF2B5EF4-FFF2-40B4-BE49-F238E27FC236}">
                    <a16:creationId xmlns:a16="http://schemas.microsoft.com/office/drawing/2014/main" id="{6C1AF4E5-A05C-0ADE-47F7-BC14756745E1}"/>
                  </a:ext>
                </a:extLst>
              </p:cNvPr>
              <p:cNvSpPr/>
              <p:nvPr/>
            </p:nvSpPr>
            <p:spPr>
              <a:xfrm>
                <a:off x="14515208" y="30667785"/>
                <a:ext cx="301752" cy="301752"/>
              </a:xfrm>
              <a:prstGeom prst="ellipse">
                <a:avLst/>
              </a:prstGeom>
              <a:solidFill>
                <a:srgbClr val="D6A1D7"/>
              </a:solidFill>
              <a:ln>
                <a:solidFill>
                  <a:srgbClr val="A349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04" name="Oval 103">
                <a:extLst>
                  <a:ext uri="{FF2B5EF4-FFF2-40B4-BE49-F238E27FC236}">
                    <a16:creationId xmlns:a16="http://schemas.microsoft.com/office/drawing/2014/main" id="{7657AA26-AB2D-89EF-AF2F-C0093E1D3B6D}"/>
                  </a:ext>
                </a:extLst>
              </p:cNvPr>
              <p:cNvSpPr/>
              <p:nvPr/>
            </p:nvSpPr>
            <p:spPr>
              <a:xfrm>
                <a:off x="17269708" y="30687888"/>
                <a:ext cx="301752" cy="301752"/>
              </a:xfrm>
              <a:prstGeom prst="ellipse">
                <a:avLst/>
              </a:prstGeom>
              <a:solidFill>
                <a:srgbClr val="D6A1D7"/>
              </a:solidFill>
              <a:ln>
                <a:solidFill>
                  <a:srgbClr val="A349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grpSp>
        <p:sp>
          <p:nvSpPr>
            <p:cNvPr id="66" name="Oval 65">
              <a:extLst>
                <a:ext uri="{FF2B5EF4-FFF2-40B4-BE49-F238E27FC236}">
                  <a16:creationId xmlns:a16="http://schemas.microsoft.com/office/drawing/2014/main" id="{3A50198D-633E-C9F6-DE29-2D73A6886D38}"/>
                </a:ext>
              </a:extLst>
            </p:cNvPr>
            <p:cNvSpPr/>
            <p:nvPr/>
          </p:nvSpPr>
          <p:spPr>
            <a:xfrm>
              <a:off x="14631639" y="28515405"/>
              <a:ext cx="182880" cy="182880"/>
            </a:xfrm>
            <a:prstGeom prst="ellipse">
              <a:avLst/>
            </a:prstGeom>
            <a:solidFill>
              <a:srgbClr val="9DC3E6"/>
            </a:solidFill>
            <a:ln>
              <a:solidFill>
                <a:srgbClr val="3F48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67" name="Oval 66">
              <a:extLst>
                <a:ext uri="{FF2B5EF4-FFF2-40B4-BE49-F238E27FC236}">
                  <a16:creationId xmlns:a16="http://schemas.microsoft.com/office/drawing/2014/main" id="{D7CCAA25-2DC9-BF4D-50B7-A4E6A8D14EFE}"/>
                </a:ext>
              </a:extLst>
            </p:cNvPr>
            <p:cNvSpPr/>
            <p:nvPr/>
          </p:nvSpPr>
          <p:spPr>
            <a:xfrm>
              <a:off x="14631639" y="27604726"/>
              <a:ext cx="182880" cy="182880"/>
            </a:xfrm>
            <a:prstGeom prst="ellipse">
              <a:avLst/>
            </a:prstGeom>
            <a:solidFill>
              <a:srgbClr val="9DC3E6"/>
            </a:solidFill>
            <a:ln>
              <a:solidFill>
                <a:srgbClr val="3F48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68" name="Oval 67">
              <a:extLst>
                <a:ext uri="{FF2B5EF4-FFF2-40B4-BE49-F238E27FC236}">
                  <a16:creationId xmlns:a16="http://schemas.microsoft.com/office/drawing/2014/main" id="{1D5F1F0F-7DAE-19DF-8805-66D7ED0E8E36}"/>
                </a:ext>
              </a:extLst>
            </p:cNvPr>
            <p:cNvSpPr/>
            <p:nvPr/>
          </p:nvSpPr>
          <p:spPr>
            <a:xfrm>
              <a:off x="14631639" y="27832396"/>
              <a:ext cx="182880" cy="182880"/>
            </a:xfrm>
            <a:prstGeom prst="ellipse">
              <a:avLst/>
            </a:prstGeom>
            <a:solidFill>
              <a:srgbClr val="9DC3E6"/>
            </a:solidFill>
            <a:ln>
              <a:solidFill>
                <a:srgbClr val="3F48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69" name="Oval 68">
              <a:extLst>
                <a:ext uri="{FF2B5EF4-FFF2-40B4-BE49-F238E27FC236}">
                  <a16:creationId xmlns:a16="http://schemas.microsoft.com/office/drawing/2014/main" id="{880C8D86-931B-12AB-D9EC-E4EADA160969}"/>
                </a:ext>
              </a:extLst>
            </p:cNvPr>
            <p:cNvSpPr/>
            <p:nvPr/>
          </p:nvSpPr>
          <p:spPr>
            <a:xfrm>
              <a:off x="14631639" y="28060066"/>
              <a:ext cx="182880" cy="182880"/>
            </a:xfrm>
            <a:prstGeom prst="ellipse">
              <a:avLst/>
            </a:prstGeom>
            <a:solidFill>
              <a:srgbClr val="9DC3E6"/>
            </a:solidFill>
            <a:ln>
              <a:solidFill>
                <a:srgbClr val="3F48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70" name="Oval 69">
              <a:extLst>
                <a:ext uri="{FF2B5EF4-FFF2-40B4-BE49-F238E27FC236}">
                  <a16:creationId xmlns:a16="http://schemas.microsoft.com/office/drawing/2014/main" id="{ACA24E4B-5C90-220A-0D0C-2DCFB5293D58}"/>
                </a:ext>
              </a:extLst>
            </p:cNvPr>
            <p:cNvSpPr/>
            <p:nvPr/>
          </p:nvSpPr>
          <p:spPr>
            <a:xfrm>
              <a:off x="14631639" y="28287736"/>
              <a:ext cx="182880" cy="182880"/>
            </a:xfrm>
            <a:prstGeom prst="ellipse">
              <a:avLst/>
            </a:prstGeom>
            <a:solidFill>
              <a:srgbClr val="9DC3E6"/>
            </a:solidFill>
            <a:ln>
              <a:solidFill>
                <a:srgbClr val="3F48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71" name="Oval 70">
              <a:extLst>
                <a:ext uri="{FF2B5EF4-FFF2-40B4-BE49-F238E27FC236}">
                  <a16:creationId xmlns:a16="http://schemas.microsoft.com/office/drawing/2014/main" id="{75AFF94D-6390-A463-B574-9F95B5D43096}"/>
                </a:ext>
              </a:extLst>
            </p:cNvPr>
            <p:cNvSpPr/>
            <p:nvPr/>
          </p:nvSpPr>
          <p:spPr>
            <a:xfrm>
              <a:off x="14427347" y="28647052"/>
              <a:ext cx="182880" cy="182880"/>
            </a:xfrm>
            <a:prstGeom prst="ellipse">
              <a:avLst/>
            </a:prstGeom>
            <a:solidFill>
              <a:srgbClr val="9DC3E6"/>
            </a:solidFill>
            <a:ln>
              <a:solidFill>
                <a:srgbClr val="3F48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72" name="Oval 71">
              <a:extLst>
                <a:ext uri="{FF2B5EF4-FFF2-40B4-BE49-F238E27FC236}">
                  <a16:creationId xmlns:a16="http://schemas.microsoft.com/office/drawing/2014/main" id="{02100D93-D540-2228-3A87-4860932A112C}"/>
                </a:ext>
              </a:extLst>
            </p:cNvPr>
            <p:cNvSpPr/>
            <p:nvPr/>
          </p:nvSpPr>
          <p:spPr>
            <a:xfrm>
              <a:off x="14427347" y="27736373"/>
              <a:ext cx="182880" cy="182880"/>
            </a:xfrm>
            <a:prstGeom prst="ellipse">
              <a:avLst/>
            </a:prstGeom>
            <a:solidFill>
              <a:srgbClr val="9DC3E6"/>
            </a:solidFill>
            <a:ln>
              <a:solidFill>
                <a:srgbClr val="3F48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73" name="Oval 72">
              <a:extLst>
                <a:ext uri="{FF2B5EF4-FFF2-40B4-BE49-F238E27FC236}">
                  <a16:creationId xmlns:a16="http://schemas.microsoft.com/office/drawing/2014/main" id="{66A26BB0-9429-6BC3-3CD7-ACFDDC61E314}"/>
                </a:ext>
              </a:extLst>
            </p:cNvPr>
            <p:cNvSpPr/>
            <p:nvPr/>
          </p:nvSpPr>
          <p:spPr>
            <a:xfrm>
              <a:off x="14427347" y="27964043"/>
              <a:ext cx="182880" cy="182880"/>
            </a:xfrm>
            <a:prstGeom prst="ellipse">
              <a:avLst/>
            </a:prstGeom>
            <a:solidFill>
              <a:srgbClr val="9DC3E6"/>
            </a:solidFill>
            <a:ln>
              <a:solidFill>
                <a:srgbClr val="3F48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74" name="Oval 73">
              <a:extLst>
                <a:ext uri="{FF2B5EF4-FFF2-40B4-BE49-F238E27FC236}">
                  <a16:creationId xmlns:a16="http://schemas.microsoft.com/office/drawing/2014/main" id="{A0213BB0-BCF3-B3C6-FEA9-B368538F597A}"/>
                </a:ext>
              </a:extLst>
            </p:cNvPr>
            <p:cNvSpPr/>
            <p:nvPr/>
          </p:nvSpPr>
          <p:spPr>
            <a:xfrm>
              <a:off x="14427347" y="28191713"/>
              <a:ext cx="182880" cy="182880"/>
            </a:xfrm>
            <a:prstGeom prst="ellipse">
              <a:avLst/>
            </a:prstGeom>
            <a:solidFill>
              <a:srgbClr val="9DC3E6"/>
            </a:solidFill>
            <a:ln>
              <a:solidFill>
                <a:srgbClr val="3F48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75" name="Oval 74">
              <a:extLst>
                <a:ext uri="{FF2B5EF4-FFF2-40B4-BE49-F238E27FC236}">
                  <a16:creationId xmlns:a16="http://schemas.microsoft.com/office/drawing/2014/main" id="{24041EF4-7CAD-E42B-D89D-4E8086C0B176}"/>
                </a:ext>
              </a:extLst>
            </p:cNvPr>
            <p:cNvSpPr/>
            <p:nvPr/>
          </p:nvSpPr>
          <p:spPr>
            <a:xfrm>
              <a:off x="14427347" y="28419383"/>
              <a:ext cx="182880" cy="182880"/>
            </a:xfrm>
            <a:prstGeom prst="ellipse">
              <a:avLst/>
            </a:prstGeom>
            <a:solidFill>
              <a:srgbClr val="9DC3E6"/>
            </a:solidFill>
            <a:ln>
              <a:solidFill>
                <a:srgbClr val="3F48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76" name="Oval 75">
              <a:extLst>
                <a:ext uri="{FF2B5EF4-FFF2-40B4-BE49-F238E27FC236}">
                  <a16:creationId xmlns:a16="http://schemas.microsoft.com/office/drawing/2014/main" id="{91A53B88-B6FF-3A8B-E9FD-5B33E9C5226C}"/>
                </a:ext>
              </a:extLst>
            </p:cNvPr>
            <p:cNvSpPr/>
            <p:nvPr/>
          </p:nvSpPr>
          <p:spPr>
            <a:xfrm>
              <a:off x="14631639" y="28739991"/>
              <a:ext cx="182880" cy="182880"/>
            </a:xfrm>
            <a:prstGeom prst="ellipse">
              <a:avLst/>
            </a:prstGeom>
            <a:solidFill>
              <a:srgbClr val="9DC3E6"/>
            </a:solidFill>
            <a:ln>
              <a:solidFill>
                <a:srgbClr val="3F48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77" name="Oval 76">
              <a:extLst>
                <a:ext uri="{FF2B5EF4-FFF2-40B4-BE49-F238E27FC236}">
                  <a16:creationId xmlns:a16="http://schemas.microsoft.com/office/drawing/2014/main" id="{FDC157C4-3AFB-3C8B-B52E-13979152EE4E}"/>
                </a:ext>
              </a:extLst>
            </p:cNvPr>
            <p:cNvSpPr/>
            <p:nvPr/>
          </p:nvSpPr>
          <p:spPr>
            <a:xfrm>
              <a:off x="14631639" y="28967661"/>
              <a:ext cx="182880" cy="182880"/>
            </a:xfrm>
            <a:prstGeom prst="ellipse">
              <a:avLst/>
            </a:prstGeom>
            <a:solidFill>
              <a:srgbClr val="9DC3E6"/>
            </a:solidFill>
            <a:ln>
              <a:solidFill>
                <a:srgbClr val="3F48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78" name="TextBox 77">
              <a:extLst>
                <a:ext uri="{FF2B5EF4-FFF2-40B4-BE49-F238E27FC236}">
                  <a16:creationId xmlns:a16="http://schemas.microsoft.com/office/drawing/2014/main" id="{06086082-6EA7-A503-9E24-8272E0762778}"/>
                </a:ext>
              </a:extLst>
            </p:cNvPr>
            <p:cNvSpPr txBox="1"/>
            <p:nvPr/>
          </p:nvSpPr>
          <p:spPr>
            <a:xfrm>
              <a:off x="14184433" y="26800032"/>
              <a:ext cx="3370049" cy="399565"/>
            </a:xfrm>
            <a:prstGeom prst="rect">
              <a:avLst/>
            </a:prstGeom>
            <a:noFill/>
          </p:spPr>
          <p:txBody>
            <a:bodyPr wrap="square" rtlCol="0">
              <a:spAutoFit/>
            </a:bodyPr>
            <a:lstStyle/>
            <a:p>
              <a:pPr algn="ctr"/>
              <a:r>
                <a:rPr lang="en-US" sz="1100" dirty="0">
                  <a:solidFill>
                    <a:prstClr val="black"/>
                  </a:solidFill>
                  <a:latin typeface="Calibri" panose="020F0502020204030204"/>
                </a:rPr>
                <a:t>Product lattice unit cell</a:t>
              </a:r>
            </a:p>
          </p:txBody>
        </p:sp>
        <p:sp>
          <p:nvSpPr>
            <p:cNvPr id="79" name="TextBox 78">
              <a:extLst>
                <a:ext uri="{FF2B5EF4-FFF2-40B4-BE49-F238E27FC236}">
                  <a16:creationId xmlns:a16="http://schemas.microsoft.com/office/drawing/2014/main" id="{4425F4FF-6F84-79B7-8E8E-00418460CC16}"/>
                </a:ext>
              </a:extLst>
            </p:cNvPr>
            <p:cNvSpPr txBox="1"/>
            <p:nvPr/>
          </p:nvSpPr>
          <p:spPr>
            <a:xfrm>
              <a:off x="13575006" y="27403030"/>
              <a:ext cx="799131" cy="2172776"/>
            </a:xfrm>
            <a:prstGeom prst="rect">
              <a:avLst/>
            </a:prstGeom>
            <a:noFill/>
          </p:spPr>
          <p:txBody>
            <a:bodyPr vert="vert270" wrap="square" rtlCol="0">
              <a:spAutoFit/>
            </a:bodyPr>
            <a:lstStyle/>
            <a:p>
              <a:pPr algn="ctr"/>
              <a:r>
                <a:rPr lang="en-US" sz="1100" dirty="0">
                  <a:solidFill>
                    <a:prstClr val="black"/>
                  </a:solidFill>
                  <a:latin typeface="Calibri" panose="020F0502020204030204"/>
                </a:rPr>
                <a:t>Adsorbed gas molecules</a:t>
              </a:r>
            </a:p>
          </p:txBody>
        </p:sp>
        <p:grpSp>
          <p:nvGrpSpPr>
            <p:cNvPr id="80" name="Group 79">
              <a:extLst>
                <a:ext uri="{FF2B5EF4-FFF2-40B4-BE49-F238E27FC236}">
                  <a16:creationId xmlns:a16="http://schemas.microsoft.com/office/drawing/2014/main" id="{3B56C028-F14F-6985-FAF3-6A3AC09ECC21}"/>
                </a:ext>
              </a:extLst>
            </p:cNvPr>
            <p:cNvGrpSpPr/>
            <p:nvPr/>
          </p:nvGrpSpPr>
          <p:grpSpPr>
            <a:xfrm>
              <a:off x="18464234" y="27317489"/>
              <a:ext cx="2286000" cy="2286000"/>
              <a:chOff x="18733133" y="28309588"/>
              <a:chExt cx="2286000" cy="2286000"/>
            </a:xfrm>
          </p:grpSpPr>
          <p:sp>
            <p:nvSpPr>
              <p:cNvPr id="95" name="Rectangle 94">
                <a:extLst>
                  <a:ext uri="{FF2B5EF4-FFF2-40B4-BE49-F238E27FC236}">
                    <a16:creationId xmlns:a16="http://schemas.microsoft.com/office/drawing/2014/main" id="{59F2FF73-C773-F967-F650-17501F117849}"/>
                  </a:ext>
                </a:extLst>
              </p:cNvPr>
              <p:cNvSpPr/>
              <p:nvPr/>
            </p:nvSpPr>
            <p:spPr>
              <a:xfrm>
                <a:off x="18845984" y="28422810"/>
                <a:ext cx="2051845" cy="2058583"/>
              </a:xfrm>
              <a:prstGeom prst="rect">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96" name="Oval 95">
                <a:extLst>
                  <a:ext uri="{FF2B5EF4-FFF2-40B4-BE49-F238E27FC236}">
                    <a16:creationId xmlns:a16="http://schemas.microsoft.com/office/drawing/2014/main" id="{8DC06B6D-BCC7-1D68-FB58-0FDCD61B7E9D}"/>
                  </a:ext>
                </a:extLst>
              </p:cNvPr>
              <p:cNvSpPr/>
              <p:nvPr/>
            </p:nvSpPr>
            <p:spPr>
              <a:xfrm>
                <a:off x="18739054" y="28309588"/>
                <a:ext cx="225703" cy="226444"/>
              </a:xfrm>
              <a:prstGeom prst="ellipse">
                <a:avLst/>
              </a:prstGeom>
              <a:solidFill>
                <a:srgbClr val="D6A1D7"/>
              </a:solidFill>
              <a:ln>
                <a:solidFill>
                  <a:srgbClr val="A349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97" name="Oval 96">
                <a:extLst>
                  <a:ext uri="{FF2B5EF4-FFF2-40B4-BE49-F238E27FC236}">
                    <a16:creationId xmlns:a16="http://schemas.microsoft.com/office/drawing/2014/main" id="{0924709A-BA2F-E275-5C9E-9433F984CD41}"/>
                  </a:ext>
                </a:extLst>
              </p:cNvPr>
              <p:cNvSpPr/>
              <p:nvPr/>
            </p:nvSpPr>
            <p:spPr>
              <a:xfrm>
                <a:off x="20784978" y="28309588"/>
                <a:ext cx="225703" cy="226444"/>
              </a:xfrm>
              <a:prstGeom prst="ellipse">
                <a:avLst/>
              </a:prstGeom>
              <a:solidFill>
                <a:srgbClr val="D6A1D7"/>
              </a:solidFill>
              <a:ln>
                <a:solidFill>
                  <a:srgbClr val="A349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98" name="Oval 97">
                <a:extLst>
                  <a:ext uri="{FF2B5EF4-FFF2-40B4-BE49-F238E27FC236}">
                    <a16:creationId xmlns:a16="http://schemas.microsoft.com/office/drawing/2014/main" id="{E7D6E507-504E-6D9D-7B05-00C62E11A796}"/>
                  </a:ext>
                </a:extLst>
              </p:cNvPr>
              <p:cNvSpPr/>
              <p:nvPr/>
            </p:nvSpPr>
            <p:spPr>
              <a:xfrm>
                <a:off x="18733133" y="30354058"/>
                <a:ext cx="225703" cy="226444"/>
              </a:xfrm>
              <a:prstGeom prst="ellipse">
                <a:avLst/>
              </a:prstGeom>
              <a:solidFill>
                <a:srgbClr val="D6A1D7"/>
              </a:solidFill>
              <a:ln>
                <a:solidFill>
                  <a:srgbClr val="A349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99" name="Oval 98">
                <a:extLst>
                  <a:ext uri="{FF2B5EF4-FFF2-40B4-BE49-F238E27FC236}">
                    <a16:creationId xmlns:a16="http://schemas.microsoft.com/office/drawing/2014/main" id="{EFA3453B-982E-CA97-62D5-73A7F013B809}"/>
                  </a:ext>
                </a:extLst>
              </p:cNvPr>
              <p:cNvSpPr/>
              <p:nvPr/>
            </p:nvSpPr>
            <p:spPr>
              <a:xfrm>
                <a:off x="20793430" y="30369144"/>
                <a:ext cx="225703" cy="226444"/>
              </a:xfrm>
              <a:prstGeom prst="ellipse">
                <a:avLst/>
              </a:prstGeom>
              <a:solidFill>
                <a:srgbClr val="D6A1D7"/>
              </a:solidFill>
              <a:ln>
                <a:solidFill>
                  <a:srgbClr val="A349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grpSp>
          <p:nvGrpSpPr>
            <p:cNvPr id="81" name="Group 80">
              <a:extLst>
                <a:ext uri="{FF2B5EF4-FFF2-40B4-BE49-F238E27FC236}">
                  <a16:creationId xmlns:a16="http://schemas.microsoft.com/office/drawing/2014/main" id="{E1E3D454-B4CE-F605-F04F-2043F50BFA1B}"/>
                </a:ext>
              </a:extLst>
            </p:cNvPr>
            <p:cNvGrpSpPr/>
            <p:nvPr/>
          </p:nvGrpSpPr>
          <p:grpSpPr>
            <a:xfrm>
              <a:off x="22197785" y="27317489"/>
              <a:ext cx="2286000" cy="2286000"/>
              <a:chOff x="14515208" y="27943392"/>
              <a:chExt cx="3056252" cy="3046248"/>
            </a:xfrm>
          </p:grpSpPr>
          <p:sp>
            <p:nvSpPr>
              <p:cNvPr id="90" name="Rectangle 89">
                <a:extLst>
                  <a:ext uri="{FF2B5EF4-FFF2-40B4-BE49-F238E27FC236}">
                    <a16:creationId xmlns:a16="http://schemas.microsoft.com/office/drawing/2014/main" id="{53CE970E-138C-5466-2CBF-C5B9C5582FFF}"/>
                  </a:ext>
                </a:extLst>
              </p:cNvPr>
              <p:cNvSpPr/>
              <p:nvPr/>
            </p:nvSpPr>
            <p:spPr>
              <a:xfrm>
                <a:off x="14666084" y="28094268"/>
                <a:ext cx="2743200" cy="2743200"/>
              </a:xfrm>
              <a:prstGeom prst="rect">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91" name="Oval 90">
                <a:extLst>
                  <a:ext uri="{FF2B5EF4-FFF2-40B4-BE49-F238E27FC236}">
                    <a16:creationId xmlns:a16="http://schemas.microsoft.com/office/drawing/2014/main" id="{FC9B5815-1547-0BAF-E638-239DC509C9BC}"/>
                  </a:ext>
                </a:extLst>
              </p:cNvPr>
              <p:cNvSpPr/>
              <p:nvPr/>
            </p:nvSpPr>
            <p:spPr>
              <a:xfrm>
                <a:off x="14523124" y="27943392"/>
                <a:ext cx="301752" cy="301752"/>
              </a:xfrm>
              <a:prstGeom prst="ellipse">
                <a:avLst/>
              </a:prstGeom>
              <a:solidFill>
                <a:srgbClr val="D6A1D7"/>
              </a:solidFill>
              <a:ln>
                <a:solidFill>
                  <a:srgbClr val="A349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92" name="Oval 91">
                <a:extLst>
                  <a:ext uri="{FF2B5EF4-FFF2-40B4-BE49-F238E27FC236}">
                    <a16:creationId xmlns:a16="http://schemas.microsoft.com/office/drawing/2014/main" id="{B38F006F-A76A-0FA6-0D54-DDB33FCA1CC3}"/>
                  </a:ext>
                </a:extLst>
              </p:cNvPr>
              <p:cNvSpPr/>
              <p:nvPr/>
            </p:nvSpPr>
            <p:spPr>
              <a:xfrm>
                <a:off x="17258408" y="27943392"/>
                <a:ext cx="301752" cy="301752"/>
              </a:xfrm>
              <a:prstGeom prst="ellipse">
                <a:avLst/>
              </a:prstGeom>
              <a:solidFill>
                <a:srgbClr val="D6A1D7"/>
              </a:solidFill>
              <a:ln>
                <a:solidFill>
                  <a:srgbClr val="A349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93" name="Oval 92">
                <a:extLst>
                  <a:ext uri="{FF2B5EF4-FFF2-40B4-BE49-F238E27FC236}">
                    <a16:creationId xmlns:a16="http://schemas.microsoft.com/office/drawing/2014/main" id="{219CF6C1-97CF-1E84-B547-5A12C48794AA}"/>
                  </a:ext>
                </a:extLst>
              </p:cNvPr>
              <p:cNvSpPr/>
              <p:nvPr/>
            </p:nvSpPr>
            <p:spPr>
              <a:xfrm>
                <a:off x="14515208" y="30667785"/>
                <a:ext cx="301752" cy="301752"/>
              </a:xfrm>
              <a:prstGeom prst="ellipse">
                <a:avLst/>
              </a:prstGeom>
              <a:solidFill>
                <a:srgbClr val="D6A1D7"/>
              </a:solidFill>
              <a:ln>
                <a:solidFill>
                  <a:srgbClr val="A349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94" name="Oval 93">
                <a:extLst>
                  <a:ext uri="{FF2B5EF4-FFF2-40B4-BE49-F238E27FC236}">
                    <a16:creationId xmlns:a16="http://schemas.microsoft.com/office/drawing/2014/main" id="{9236D00C-A681-2907-11E7-3699D7DEEF7B}"/>
                  </a:ext>
                </a:extLst>
              </p:cNvPr>
              <p:cNvSpPr/>
              <p:nvPr/>
            </p:nvSpPr>
            <p:spPr>
              <a:xfrm>
                <a:off x="17269708" y="30687888"/>
                <a:ext cx="301752" cy="301752"/>
              </a:xfrm>
              <a:prstGeom prst="ellipse">
                <a:avLst/>
              </a:prstGeom>
              <a:solidFill>
                <a:srgbClr val="D6A1D7"/>
              </a:solidFill>
              <a:ln>
                <a:solidFill>
                  <a:srgbClr val="A349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sp>
          <p:nvSpPr>
            <p:cNvPr id="82" name="Oval 81">
              <a:extLst>
                <a:ext uri="{FF2B5EF4-FFF2-40B4-BE49-F238E27FC236}">
                  <a16:creationId xmlns:a16="http://schemas.microsoft.com/office/drawing/2014/main" id="{F77E9265-2C92-211A-6489-C475BC2AA226}"/>
                </a:ext>
              </a:extLst>
            </p:cNvPr>
            <p:cNvSpPr/>
            <p:nvPr/>
          </p:nvSpPr>
          <p:spPr>
            <a:xfrm>
              <a:off x="18986493" y="27739418"/>
              <a:ext cx="182880" cy="182880"/>
            </a:xfrm>
            <a:prstGeom prst="ellipse">
              <a:avLst/>
            </a:prstGeom>
            <a:solidFill>
              <a:srgbClr val="9DC3E6"/>
            </a:solidFill>
            <a:ln>
              <a:solidFill>
                <a:srgbClr val="3F48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83" name="Oval 82">
              <a:extLst>
                <a:ext uri="{FF2B5EF4-FFF2-40B4-BE49-F238E27FC236}">
                  <a16:creationId xmlns:a16="http://schemas.microsoft.com/office/drawing/2014/main" id="{F5B9F580-8033-C001-8323-6149F283399F}"/>
                </a:ext>
              </a:extLst>
            </p:cNvPr>
            <p:cNvSpPr/>
            <p:nvPr/>
          </p:nvSpPr>
          <p:spPr>
            <a:xfrm>
              <a:off x="24919526" y="27804558"/>
              <a:ext cx="182880" cy="182880"/>
            </a:xfrm>
            <a:prstGeom prst="ellipse">
              <a:avLst/>
            </a:prstGeom>
            <a:solidFill>
              <a:srgbClr val="9DC3E6"/>
            </a:solidFill>
            <a:ln>
              <a:solidFill>
                <a:srgbClr val="3F48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84" name="TextBox 83">
              <a:extLst>
                <a:ext uri="{FF2B5EF4-FFF2-40B4-BE49-F238E27FC236}">
                  <a16:creationId xmlns:a16="http://schemas.microsoft.com/office/drawing/2014/main" id="{3CD4EE44-9FAD-16F4-08DA-BCB5B29E840D}"/>
                </a:ext>
              </a:extLst>
            </p:cNvPr>
            <p:cNvSpPr txBox="1"/>
            <p:nvPr/>
          </p:nvSpPr>
          <p:spPr>
            <a:xfrm>
              <a:off x="17921378" y="26769444"/>
              <a:ext cx="3370049" cy="399565"/>
            </a:xfrm>
            <a:prstGeom prst="rect">
              <a:avLst/>
            </a:prstGeom>
            <a:noFill/>
          </p:spPr>
          <p:txBody>
            <a:bodyPr wrap="square" rtlCol="0">
              <a:spAutoFit/>
            </a:bodyPr>
            <a:lstStyle/>
            <a:p>
              <a:pPr algn="ctr"/>
              <a:r>
                <a:rPr lang="en-US" sz="1100" dirty="0">
                  <a:solidFill>
                    <a:prstClr val="black"/>
                  </a:solidFill>
                  <a:latin typeface="Calibri" panose="020F0502020204030204"/>
                </a:rPr>
                <a:t>Interstitial Travel</a:t>
              </a:r>
            </a:p>
          </p:txBody>
        </p:sp>
        <p:sp>
          <p:nvSpPr>
            <p:cNvPr id="85" name="TextBox 84">
              <a:extLst>
                <a:ext uri="{FF2B5EF4-FFF2-40B4-BE49-F238E27FC236}">
                  <a16:creationId xmlns:a16="http://schemas.microsoft.com/office/drawing/2014/main" id="{170E57EB-AB62-B32F-90C5-C377C46B30AF}"/>
                </a:ext>
              </a:extLst>
            </p:cNvPr>
            <p:cNvSpPr txBox="1"/>
            <p:nvPr/>
          </p:nvSpPr>
          <p:spPr>
            <a:xfrm>
              <a:off x="21344574" y="26792951"/>
              <a:ext cx="3634303" cy="399565"/>
            </a:xfrm>
            <a:prstGeom prst="rect">
              <a:avLst/>
            </a:prstGeom>
            <a:noFill/>
          </p:spPr>
          <p:txBody>
            <a:bodyPr wrap="square" rtlCol="0">
              <a:spAutoFit/>
            </a:bodyPr>
            <a:lstStyle/>
            <a:p>
              <a:pPr algn="ctr"/>
              <a:r>
                <a:rPr lang="en-US" sz="1100" dirty="0">
                  <a:solidFill>
                    <a:prstClr val="black"/>
                  </a:solidFill>
                  <a:latin typeface="Calibri" panose="020F0502020204030204"/>
                </a:rPr>
                <a:t>Diffuses to next molecule in lattice </a:t>
              </a:r>
            </a:p>
          </p:txBody>
        </p:sp>
        <p:cxnSp>
          <p:nvCxnSpPr>
            <p:cNvPr id="86" name="Straight Connector 85">
              <a:extLst>
                <a:ext uri="{FF2B5EF4-FFF2-40B4-BE49-F238E27FC236}">
                  <a16:creationId xmlns:a16="http://schemas.microsoft.com/office/drawing/2014/main" id="{CC910DD2-B867-7319-B9C0-C3602EC97EAF}"/>
                </a:ext>
              </a:extLst>
            </p:cNvPr>
            <p:cNvCxnSpPr>
              <a:cxnSpLocks/>
              <a:stCxn id="82" idx="1"/>
              <a:endCxn id="96" idx="5"/>
            </p:cNvCxnSpPr>
            <p:nvPr/>
          </p:nvCxnSpPr>
          <p:spPr>
            <a:xfrm flipH="1" flipV="1">
              <a:off x="18662805" y="27510771"/>
              <a:ext cx="350470" cy="2554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ECCF164-462E-B272-D201-01214A503547}"/>
                </a:ext>
              </a:extLst>
            </p:cNvPr>
            <p:cNvCxnSpPr>
              <a:cxnSpLocks/>
              <a:stCxn id="92" idx="5"/>
              <a:endCxn id="83" idx="1"/>
            </p:cNvCxnSpPr>
            <p:nvPr/>
          </p:nvCxnSpPr>
          <p:spPr>
            <a:xfrm>
              <a:off x="24442279" y="27510771"/>
              <a:ext cx="504029" cy="3205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Arrow: Right 87">
              <a:extLst>
                <a:ext uri="{FF2B5EF4-FFF2-40B4-BE49-F238E27FC236}">
                  <a16:creationId xmlns:a16="http://schemas.microsoft.com/office/drawing/2014/main" id="{8384942A-102D-B954-3FEB-720166B37CE5}"/>
                </a:ext>
              </a:extLst>
            </p:cNvPr>
            <p:cNvSpPr/>
            <p:nvPr/>
          </p:nvSpPr>
          <p:spPr>
            <a:xfrm>
              <a:off x="16952308" y="28249892"/>
              <a:ext cx="1568587" cy="57778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t>Excitation</a:t>
              </a:r>
            </a:p>
          </p:txBody>
        </p:sp>
        <p:sp>
          <p:nvSpPr>
            <p:cNvPr id="89" name="Arrow: Right 88">
              <a:extLst>
                <a:ext uri="{FF2B5EF4-FFF2-40B4-BE49-F238E27FC236}">
                  <a16:creationId xmlns:a16="http://schemas.microsoft.com/office/drawing/2014/main" id="{579F0BF7-046C-96D3-3AA8-1D894527533E}"/>
                </a:ext>
              </a:extLst>
            </p:cNvPr>
            <p:cNvSpPr/>
            <p:nvPr/>
          </p:nvSpPr>
          <p:spPr>
            <a:xfrm>
              <a:off x="20685623" y="28249892"/>
              <a:ext cx="1568587" cy="57778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t>Excitation</a:t>
              </a:r>
            </a:p>
          </p:txBody>
        </p:sp>
      </p:grpSp>
      <p:sp>
        <p:nvSpPr>
          <p:cNvPr id="3" name="TextBox 2">
            <a:extLst>
              <a:ext uri="{FF2B5EF4-FFF2-40B4-BE49-F238E27FC236}">
                <a16:creationId xmlns:a16="http://schemas.microsoft.com/office/drawing/2014/main" id="{BAE0D100-454B-5D69-A5B1-C7CEB4347A83}"/>
              </a:ext>
            </a:extLst>
          </p:cNvPr>
          <p:cNvSpPr txBox="1"/>
          <p:nvPr/>
        </p:nvSpPr>
        <p:spPr>
          <a:xfrm>
            <a:off x="208789" y="1445932"/>
            <a:ext cx="2312053" cy="369332"/>
          </a:xfrm>
          <a:prstGeom prst="rect">
            <a:avLst/>
          </a:prstGeom>
          <a:noFill/>
        </p:spPr>
        <p:txBody>
          <a:bodyPr wrap="square" rtlCol="0">
            <a:spAutoFit/>
          </a:bodyPr>
          <a:lstStyle/>
          <a:p>
            <a:r>
              <a:rPr lang="en-US" dirty="0"/>
              <a:t>Micro:</a:t>
            </a:r>
          </a:p>
        </p:txBody>
      </p:sp>
      <p:sp>
        <p:nvSpPr>
          <p:cNvPr id="105" name="TextBox 104">
            <a:extLst>
              <a:ext uri="{FF2B5EF4-FFF2-40B4-BE49-F238E27FC236}">
                <a16:creationId xmlns:a16="http://schemas.microsoft.com/office/drawing/2014/main" id="{6010CB2C-ED9D-6E01-9E5B-A1F4C22F1162}"/>
              </a:ext>
            </a:extLst>
          </p:cNvPr>
          <p:cNvSpPr txBox="1"/>
          <p:nvPr/>
        </p:nvSpPr>
        <p:spPr>
          <a:xfrm>
            <a:off x="8325412" y="1331850"/>
            <a:ext cx="2312053" cy="369332"/>
          </a:xfrm>
          <a:prstGeom prst="rect">
            <a:avLst/>
          </a:prstGeom>
          <a:noFill/>
        </p:spPr>
        <p:txBody>
          <a:bodyPr wrap="square" rtlCol="0">
            <a:spAutoFit/>
          </a:bodyPr>
          <a:lstStyle/>
          <a:p>
            <a:r>
              <a:rPr lang="en-US" dirty="0" err="1"/>
              <a:t>Meso</a:t>
            </a:r>
            <a:r>
              <a:rPr lang="en-US" dirty="0"/>
              <a:t>:</a:t>
            </a:r>
          </a:p>
        </p:txBody>
      </p:sp>
      <p:sp>
        <p:nvSpPr>
          <p:cNvPr id="106" name="TextBox 105">
            <a:extLst>
              <a:ext uri="{FF2B5EF4-FFF2-40B4-BE49-F238E27FC236}">
                <a16:creationId xmlns:a16="http://schemas.microsoft.com/office/drawing/2014/main" id="{44D57218-ABA0-C37A-6A4E-63E2E00BA8BA}"/>
              </a:ext>
            </a:extLst>
          </p:cNvPr>
          <p:cNvSpPr txBox="1"/>
          <p:nvPr/>
        </p:nvSpPr>
        <p:spPr>
          <a:xfrm>
            <a:off x="89052" y="3858044"/>
            <a:ext cx="959197" cy="369332"/>
          </a:xfrm>
          <a:prstGeom prst="rect">
            <a:avLst/>
          </a:prstGeom>
          <a:noFill/>
        </p:spPr>
        <p:txBody>
          <a:bodyPr wrap="square" rtlCol="0">
            <a:spAutoFit/>
          </a:bodyPr>
          <a:lstStyle/>
          <a:p>
            <a:r>
              <a:rPr lang="en-US" dirty="0"/>
              <a:t>Macro:</a:t>
            </a:r>
          </a:p>
        </p:txBody>
      </p:sp>
      <p:cxnSp>
        <p:nvCxnSpPr>
          <p:cNvPr id="108" name="Straight Connector 107">
            <a:extLst>
              <a:ext uri="{FF2B5EF4-FFF2-40B4-BE49-F238E27FC236}">
                <a16:creationId xmlns:a16="http://schemas.microsoft.com/office/drawing/2014/main" id="{C570191E-3785-E963-6D07-E9F7F2FE120A}"/>
              </a:ext>
            </a:extLst>
          </p:cNvPr>
          <p:cNvCxnSpPr>
            <a:cxnSpLocks/>
          </p:cNvCxnSpPr>
          <p:nvPr/>
        </p:nvCxnSpPr>
        <p:spPr>
          <a:xfrm flipH="1">
            <a:off x="8183498" y="1331843"/>
            <a:ext cx="12414" cy="5132647"/>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a:extLst>
              <a:ext uri="{FF2B5EF4-FFF2-40B4-BE49-F238E27FC236}">
                <a16:creationId xmlns:a16="http://schemas.microsoft.com/office/drawing/2014/main" id="{DEAC4A74-B1A6-F947-53B3-1E2B285F2DD7}"/>
              </a:ext>
            </a:extLst>
          </p:cNvPr>
          <p:cNvCxnSpPr>
            <a:cxnSpLocks/>
          </p:cNvCxnSpPr>
          <p:nvPr/>
        </p:nvCxnSpPr>
        <p:spPr>
          <a:xfrm flipH="1" flipV="1">
            <a:off x="109330" y="3655995"/>
            <a:ext cx="8074168" cy="22536"/>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6376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08039-030C-95AE-92E0-1F1D24236BEF}"/>
              </a:ext>
            </a:extLst>
          </p:cNvPr>
          <p:cNvSpPr>
            <a:spLocks noGrp="1"/>
          </p:cNvSpPr>
          <p:nvPr>
            <p:ph type="title"/>
          </p:nvPr>
        </p:nvSpPr>
        <p:spPr/>
        <p:txBody>
          <a:bodyPr/>
          <a:lstStyle/>
          <a:p>
            <a:r>
              <a:rPr lang="en-US" dirty="0"/>
              <a:t>Reaction Front</a:t>
            </a:r>
          </a:p>
        </p:txBody>
      </p:sp>
      <p:sp>
        <p:nvSpPr>
          <p:cNvPr id="3" name="Content Placeholder 2">
            <a:extLst>
              <a:ext uri="{FF2B5EF4-FFF2-40B4-BE49-F238E27FC236}">
                <a16:creationId xmlns:a16="http://schemas.microsoft.com/office/drawing/2014/main" id="{5A53A09F-A934-AD62-675C-A154725FC0E7}"/>
              </a:ext>
            </a:extLst>
          </p:cNvPr>
          <p:cNvSpPr>
            <a:spLocks noGrp="1"/>
          </p:cNvSpPr>
          <p:nvPr>
            <p:ph idx="1"/>
          </p:nvPr>
        </p:nvSpPr>
        <p:spPr>
          <a:xfrm>
            <a:off x="609600" y="1478844"/>
            <a:ext cx="5305063" cy="2778196"/>
          </a:xfrm>
        </p:spPr>
        <p:txBody>
          <a:bodyPr>
            <a:normAutofit fontScale="70000" lnSpcReduction="20000"/>
          </a:bodyPr>
          <a:lstStyle/>
          <a:p>
            <a:r>
              <a:rPr lang="en-US" dirty="0"/>
              <a:t>A reaction front is a region between two materials that separates them as a reaction progresses. </a:t>
            </a:r>
          </a:p>
          <a:p>
            <a:endParaRPr lang="en-US" dirty="0"/>
          </a:p>
          <a:p>
            <a:r>
              <a:rPr lang="en-US" dirty="0"/>
              <a:t>Often reaction fronts are not uniform and have a finite width, which changes based on reaction speed and scale, and can be described with a velocity.</a:t>
            </a:r>
          </a:p>
        </p:txBody>
      </p:sp>
      <p:sp>
        <p:nvSpPr>
          <p:cNvPr id="4" name="Slide Number Placeholder 3">
            <a:extLst>
              <a:ext uri="{FF2B5EF4-FFF2-40B4-BE49-F238E27FC236}">
                <a16:creationId xmlns:a16="http://schemas.microsoft.com/office/drawing/2014/main" id="{786DF485-1EF8-6C1F-90B6-66F6BCC0194C}"/>
              </a:ext>
            </a:extLst>
          </p:cNvPr>
          <p:cNvSpPr>
            <a:spLocks noGrp="1"/>
          </p:cNvSpPr>
          <p:nvPr>
            <p:ph type="sldNum" sz="quarter" idx="4"/>
          </p:nvPr>
        </p:nvSpPr>
        <p:spPr/>
        <p:txBody>
          <a:bodyPr/>
          <a:lstStyle/>
          <a:p>
            <a:fld id="{EDBB8023-B973-4E86-9AF5-C2C33BC4E969}" type="slidenum">
              <a:rPr lang="en-US" smtClean="0"/>
              <a:pPr/>
              <a:t>5</a:t>
            </a:fld>
            <a:endParaRPr lang="en-US" dirty="0"/>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DF43FC26-4D4B-1204-5E7C-472A7C4BF7EE}"/>
                  </a:ext>
                </a:extLst>
              </p:cNvPr>
              <p:cNvSpPr txBox="1">
                <a:spLocks/>
              </p:cNvSpPr>
              <p:nvPr/>
            </p:nvSpPr>
            <p:spPr>
              <a:xfrm>
                <a:off x="6096000" y="4025959"/>
                <a:ext cx="5305063" cy="2476441"/>
              </a:xfrm>
              <a:prstGeom prst="rect">
                <a:avLst/>
              </a:prstGeom>
            </p:spPr>
            <p:txBody>
              <a:bodyPr vert="horz" lIns="91440" tIns="45720" rIns="91440" bIns="45720" rtlCol="0">
                <a:normAutofit fontScale="70000" lnSpcReduction="20000"/>
              </a:bodyPr>
              <a:lstStyle>
                <a:lvl1pPr marL="0" indent="0" algn="l" defTabSz="457200" rtl="0" eaLnBrk="1" latinLnBrk="0" hangingPunct="1">
                  <a:spcBef>
                    <a:spcPct val="20000"/>
                  </a:spcBef>
                  <a:buFont typeface="Arial"/>
                  <a:buNone/>
                  <a:defRPr sz="3200" kern="1200">
                    <a:solidFill>
                      <a:schemeClr val="tx1"/>
                    </a:solidFill>
                    <a:latin typeface="Arial" charset="0"/>
                    <a:ea typeface="Arial" charset="0"/>
                    <a:cs typeface="Arial" charset="0"/>
                  </a:defRPr>
                </a:lvl1pPr>
                <a:lvl2pPr marL="457200" indent="0" algn="l" defTabSz="457200" rtl="0" eaLnBrk="1" latinLnBrk="0" hangingPunct="1">
                  <a:spcBef>
                    <a:spcPct val="20000"/>
                  </a:spcBef>
                  <a:buFont typeface="Arial"/>
                  <a:buNone/>
                  <a:defRPr sz="2800" kern="1200">
                    <a:solidFill>
                      <a:schemeClr val="tx1"/>
                    </a:solidFill>
                    <a:latin typeface="Arial" charset="0"/>
                    <a:ea typeface="Arial" charset="0"/>
                    <a:cs typeface="Arial" charset="0"/>
                  </a:defRPr>
                </a:lvl2pPr>
                <a:lvl3pPr marL="914400" indent="0" algn="l" defTabSz="457200" rtl="0" eaLnBrk="1" latinLnBrk="0" hangingPunct="1">
                  <a:spcBef>
                    <a:spcPct val="20000"/>
                  </a:spcBef>
                  <a:buFont typeface="Arial"/>
                  <a:buNone/>
                  <a:defRPr sz="2400" kern="1200">
                    <a:solidFill>
                      <a:schemeClr val="tx1"/>
                    </a:solidFill>
                    <a:latin typeface="Arial" charset="0"/>
                    <a:ea typeface="Arial" charset="0"/>
                    <a:cs typeface="Arial" charset="0"/>
                  </a:defRPr>
                </a:lvl3pPr>
                <a:lvl4pPr marL="1371600" indent="0" algn="l" defTabSz="457200" rtl="0" eaLnBrk="1" latinLnBrk="0" hangingPunct="1">
                  <a:spcBef>
                    <a:spcPct val="20000"/>
                  </a:spcBef>
                  <a:buFont typeface="Arial"/>
                  <a:buNone/>
                  <a:defRPr sz="2000" kern="1200">
                    <a:solidFill>
                      <a:schemeClr val="tx1"/>
                    </a:solidFill>
                    <a:latin typeface="Arial" charset="0"/>
                    <a:ea typeface="Arial" charset="0"/>
                    <a:cs typeface="Arial" charset="0"/>
                  </a:defRPr>
                </a:lvl4pPr>
                <a:lvl5pPr marL="1828800" indent="0" algn="l" defTabSz="457200" rtl="0" eaLnBrk="1" latinLnBrk="0" hangingPunct="1">
                  <a:spcBef>
                    <a:spcPct val="20000"/>
                  </a:spcBef>
                  <a:buFont typeface="Arial"/>
                  <a:buNone/>
                  <a:defRPr sz="2000" kern="1200">
                    <a:solidFill>
                      <a:schemeClr val="tx1"/>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When describing our problem, </a:t>
                </a:r>
                <a14:m>
                  <m:oMath xmlns:m="http://schemas.openxmlformats.org/officeDocument/2006/math">
                    <m:r>
                      <a:rPr lang="en-US" sz="3200" b="0" i="1" smtClean="0">
                        <a:latin typeface="Cambria Math" panose="02040503050406030204" pitchFamily="18" charset="0"/>
                      </a:rPr>
                      <m:t>𝐶𝑒</m:t>
                    </m:r>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𝐻</m:t>
                        </m:r>
                      </m:e>
                      <m:sub>
                        <m:r>
                          <a:rPr lang="en-US" sz="3200" b="0" i="1" smtClean="0">
                            <a:latin typeface="Cambria Math" panose="02040503050406030204" pitchFamily="18" charset="0"/>
                          </a:rPr>
                          <m:t>2</m:t>
                        </m:r>
                      </m:sub>
                    </m:sSub>
                    <m:r>
                      <a:rPr lang="en-US" sz="3200" b="0" i="1" smtClean="0">
                        <a:latin typeface="Cambria Math" panose="02040503050406030204" pitchFamily="18" charset="0"/>
                      </a:rPr>
                      <m:t>→</m:t>
                    </m:r>
                    <m:r>
                      <a:rPr lang="en-US" sz="3200" b="0" i="1" smtClean="0">
                        <a:latin typeface="Cambria Math" panose="02040503050406030204" pitchFamily="18" charset="0"/>
                      </a:rPr>
                      <m:t>𝐶𝑒</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𝐻</m:t>
                        </m:r>
                      </m:e>
                      <m:sub>
                        <m:r>
                          <a:rPr lang="en-US" sz="3200" b="0" i="1" smtClean="0">
                            <a:latin typeface="Cambria Math" panose="02040503050406030204" pitchFamily="18" charset="0"/>
                          </a:rPr>
                          <m:t>2</m:t>
                        </m:r>
                      </m:sub>
                    </m:sSub>
                  </m:oMath>
                </a14:m>
                <a:r>
                  <a:rPr lang="en-US" dirty="0"/>
                  <a:t>, we assume that the reaction front can be described as the surface between two materials.</a:t>
                </a:r>
              </a:p>
              <a:p>
                <a:endParaRPr lang="en-US" dirty="0"/>
              </a:p>
              <a:p>
                <a:r>
                  <a:rPr lang="en-US" u="sng" dirty="0"/>
                  <a:t>This allows us to model the reaction front as a mass and energy flux between two discretized volumes in our domain.</a:t>
                </a:r>
              </a:p>
            </p:txBody>
          </p:sp>
        </mc:Choice>
        <mc:Fallback xmlns="">
          <p:sp>
            <p:nvSpPr>
              <p:cNvPr id="7" name="Content Placeholder 2">
                <a:extLst>
                  <a:ext uri="{FF2B5EF4-FFF2-40B4-BE49-F238E27FC236}">
                    <a16:creationId xmlns:a16="http://schemas.microsoft.com/office/drawing/2014/main" id="{DF43FC26-4D4B-1204-5E7C-472A7C4BF7EE}"/>
                  </a:ext>
                </a:extLst>
              </p:cNvPr>
              <p:cNvSpPr txBox="1">
                <a:spLocks noRot="1" noChangeAspect="1" noMove="1" noResize="1" noEditPoints="1" noAdjustHandles="1" noChangeArrowheads="1" noChangeShapeType="1" noTextEdit="1"/>
              </p:cNvSpPr>
              <p:nvPr/>
            </p:nvSpPr>
            <p:spPr>
              <a:xfrm>
                <a:off x="6096000" y="4025959"/>
                <a:ext cx="5305063" cy="2476441"/>
              </a:xfrm>
              <a:prstGeom prst="rect">
                <a:avLst/>
              </a:prstGeom>
              <a:blipFill>
                <a:blip r:embed="rId2"/>
                <a:stretch>
                  <a:fillRect l="-1494" t="-3931" r="-2529" b="-983"/>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1B04CBAD-BE26-BC18-D772-C6FDD40F5F2C}"/>
              </a:ext>
            </a:extLst>
          </p:cNvPr>
          <p:cNvPicPr>
            <a:picLocks noChangeAspect="1"/>
          </p:cNvPicPr>
          <p:nvPr/>
        </p:nvPicPr>
        <p:blipFill>
          <a:blip r:embed="rId3"/>
          <a:stretch>
            <a:fillRect/>
          </a:stretch>
        </p:blipFill>
        <p:spPr>
          <a:xfrm>
            <a:off x="643466" y="4257040"/>
            <a:ext cx="4789473" cy="1122116"/>
          </a:xfrm>
          <a:prstGeom prst="rect">
            <a:avLst/>
          </a:prstGeom>
        </p:spPr>
      </p:pic>
      <p:sp>
        <p:nvSpPr>
          <p:cNvPr id="10" name="TextBox 9">
            <a:extLst>
              <a:ext uri="{FF2B5EF4-FFF2-40B4-BE49-F238E27FC236}">
                <a16:creationId xmlns:a16="http://schemas.microsoft.com/office/drawing/2014/main" id="{DF8A4C40-67CD-E0B8-232B-0FD5C94354A2}"/>
              </a:ext>
            </a:extLst>
          </p:cNvPr>
          <p:cNvSpPr txBox="1"/>
          <p:nvPr/>
        </p:nvSpPr>
        <p:spPr>
          <a:xfrm>
            <a:off x="609600" y="5471550"/>
            <a:ext cx="4946248" cy="954107"/>
          </a:xfrm>
          <a:prstGeom prst="rect">
            <a:avLst/>
          </a:prstGeom>
          <a:noFill/>
        </p:spPr>
        <p:txBody>
          <a:bodyPr wrap="square" rtlCol="0">
            <a:spAutoFit/>
          </a:bodyPr>
          <a:lstStyle/>
          <a:p>
            <a:pPr algn="ctr"/>
            <a:r>
              <a:rPr lang="en-US" sz="1400" dirty="0">
                <a:solidFill>
                  <a:prstClr val="black"/>
                </a:solidFill>
                <a:latin typeface="Calibri" panose="020F0502020204030204"/>
              </a:rPr>
              <a:t>Reaction front of gypsum and  bassanite showing the difference between a narrow (left) and wide (right) reaction. Material, geometry, reactivity, temperature, and many other factors affect the reaction process. </a:t>
            </a:r>
            <a:r>
              <a:rPr lang="en-US" sz="1400" dirty="0" err="1">
                <a:solidFill>
                  <a:prstClr val="black"/>
                </a:solidFill>
                <a:latin typeface="Calibri" panose="020F0502020204030204"/>
              </a:rPr>
              <a:t>Leclère</a:t>
            </a:r>
            <a:r>
              <a:rPr lang="en-US" sz="1400" dirty="0">
                <a:solidFill>
                  <a:prstClr val="black"/>
                </a:solidFill>
                <a:latin typeface="Calibri" panose="020F0502020204030204"/>
              </a:rPr>
              <a:t> et al. (2018)</a:t>
            </a:r>
          </a:p>
        </p:txBody>
      </p:sp>
      <p:grpSp>
        <p:nvGrpSpPr>
          <p:cNvPr id="18" name="Group 17">
            <a:extLst>
              <a:ext uri="{FF2B5EF4-FFF2-40B4-BE49-F238E27FC236}">
                <a16:creationId xmlns:a16="http://schemas.microsoft.com/office/drawing/2014/main" id="{E870AABC-AAEF-AF23-A6BA-EF4CB0BDB1A9}"/>
              </a:ext>
            </a:extLst>
          </p:cNvPr>
          <p:cNvGrpSpPr/>
          <p:nvPr/>
        </p:nvGrpSpPr>
        <p:grpSpPr>
          <a:xfrm>
            <a:off x="6187440" y="1351280"/>
            <a:ext cx="5075691" cy="2077720"/>
            <a:chOff x="6187440" y="1351280"/>
            <a:chExt cx="5075691" cy="2549146"/>
          </a:xfrm>
        </p:grpSpPr>
        <p:sp>
          <p:nvSpPr>
            <p:cNvPr id="15" name="Rectangle 14">
              <a:extLst>
                <a:ext uri="{FF2B5EF4-FFF2-40B4-BE49-F238E27FC236}">
                  <a16:creationId xmlns:a16="http://schemas.microsoft.com/office/drawing/2014/main" id="{A52DCF65-D67C-EB9A-4A92-4701C12970E5}"/>
                </a:ext>
              </a:extLst>
            </p:cNvPr>
            <p:cNvSpPr/>
            <p:nvPr/>
          </p:nvSpPr>
          <p:spPr>
            <a:xfrm>
              <a:off x="6187440" y="1351280"/>
              <a:ext cx="2514600" cy="2549146"/>
            </a:xfrm>
            <a:prstGeom prst="rect">
              <a:avLst/>
            </a:prstGeom>
            <a:solidFill>
              <a:srgbClr val="D996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C3DB68D-CABC-5057-F680-7A345996899F}"/>
                </a:ext>
              </a:extLst>
            </p:cNvPr>
            <p:cNvSpPr/>
            <p:nvPr/>
          </p:nvSpPr>
          <p:spPr>
            <a:xfrm>
              <a:off x="8748531" y="1351280"/>
              <a:ext cx="2514600" cy="2549146"/>
            </a:xfrm>
            <a:prstGeom prst="rect">
              <a:avLst/>
            </a:prstGeom>
            <a:solidFill>
              <a:srgbClr val="D6A1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BAA7CF7-846E-82F5-E2FF-2DA6707059DF}"/>
                </a:ext>
              </a:extLst>
            </p:cNvPr>
            <p:cNvSpPr/>
            <p:nvPr/>
          </p:nvSpPr>
          <p:spPr>
            <a:xfrm>
              <a:off x="8585200" y="1351280"/>
              <a:ext cx="284480" cy="2549146"/>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4A49B883-20A3-A009-2D2B-829DF39D2EB3}"/>
              </a:ext>
            </a:extLst>
          </p:cNvPr>
          <p:cNvSpPr txBox="1"/>
          <p:nvPr/>
        </p:nvSpPr>
        <p:spPr>
          <a:xfrm>
            <a:off x="7834131" y="3533056"/>
            <a:ext cx="1828800" cy="369332"/>
          </a:xfrm>
          <a:prstGeom prst="rect">
            <a:avLst/>
          </a:prstGeom>
          <a:noFill/>
          <a:ln w="28575">
            <a:solidFill>
              <a:srgbClr val="FF0000"/>
            </a:solidFill>
          </a:ln>
        </p:spPr>
        <p:txBody>
          <a:bodyPr wrap="square" rtlCol="0">
            <a:spAutoFit/>
          </a:bodyPr>
          <a:lstStyle/>
          <a:p>
            <a:pPr algn="ctr"/>
            <a:r>
              <a:rPr lang="en-US" dirty="0"/>
              <a:t>Reaction Front</a:t>
            </a:r>
          </a:p>
        </p:txBody>
      </p:sp>
      <p:sp>
        <p:nvSpPr>
          <p:cNvPr id="20" name="TextBox 19">
            <a:extLst>
              <a:ext uri="{FF2B5EF4-FFF2-40B4-BE49-F238E27FC236}">
                <a16:creationId xmlns:a16="http://schemas.microsoft.com/office/drawing/2014/main" id="{19343197-6FC7-C8DE-F5BC-1BDE717B0BD7}"/>
              </a:ext>
            </a:extLst>
          </p:cNvPr>
          <p:cNvSpPr txBox="1"/>
          <p:nvPr/>
        </p:nvSpPr>
        <p:spPr>
          <a:xfrm>
            <a:off x="6530340" y="1478844"/>
            <a:ext cx="1828800" cy="369332"/>
          </a:xfrm>
          <a:prstGeom prst="rect">
            <a:avLst/>
          </a:prstGeom>
          <a:noFill/>
          <a:ln w="28575">
            <a:solidFill>
              <a:srgbClr val="FF0000"/>
            </a:solidFill>
          </a:ln>
        </p:spPr>
        <p:txBody>
          <a:bodyPr wrap="square" rtlCol="0">
            <a:spAutoFit/>
          </a:bodyPr>
          <a:lstStyle/>
          <a:p>
            <a:pPr algn="ctr"/>
            <a:r>
              <a:rPr lang="en-US" dirty="0"/>
              <a:t>Cerium</a:t>
            </a:r>
          </a:p>
        </p:txBody>
      </p:sp>
      <p:sp>
        <p:nvSpPr>
          <p:cNvPr id="21" name="TextBox 20">
            <a:extLst>
              <a:ext uri="{FF2B5EF4-FFF2-40B4-BE49-F238E27FC236}">
                <a16:creationId xmlns:a16="http://schemas.microsoft.com/office/drawing/2014/main" id="{713AB767-F1E5-A6AC-5679-B339ED35CCB0}"/>
              </a:ext>
            </a:extLst>
          </p:cNvPr>
          <p:cNvSpPr txBox="1"/>
          <p:nvPr/>
        </p:nvSpPr>
        <p:spPr>
          <a:xfrm>
            <a:off x="9187565" y="1469391"/>
            <a:ext cx="1828800" cy="369332"/>
          </a:xfrm>
          <a:prstGeom prst="rect">
            <a:avLst/>
          </a:prstGeom>
          <a:noFill/>
          <a:ln w="28575">
            <a:solidFill>
              <a:srgbClr val="7030A0"/>
            </a:solidFill>
          </a:ln>
        </p:spPr>
        <p:txBody>
          <a:bodyPr wrap="square" rtlCol="0">
            <a:spAutoFit/>
          </a:bodyPr>
          <a:lstStyle/>
          <a:p>
            <a:pPr algn="ctr"/>
            <a:r>
              <a:rPr lang="en-US" dirty="0"/>
              <a:t>Cerium Hydride</a:t>
            </a:r>
          </a:p>
        </p:txBody>
      </p:sp>
      <mc:AlternateContent xmlns:mc="http://schemas.openxmlformats.org/markup-compatibility/2006" xmlns:a14="http://schemas.microsoft.com/office/drawing/2010/main">
        <mc:Choice Requires="a14">
          <p:sp>
            <p:nvSpPr>
              <p:cNvPr id="22" name="Arrow: Right 21">
                <a:extLst>
                  <a:ext uri="{FF2B5EF4-FFF2-40B4-BE49-F238E27FC236}">
                    <a16:creationId xmlns:a16="http://schemas.microsoft.com/office/drawing/2014/main" id="{38901C6B-833A-B045-5461-DDE639BD575A}"/>
                  </a:ext>
                </a:extLst>
              </p:cNvPr>
              <p:cNvSpPr/>
              <p:nvPr/>
            </p:nvSpPr>
            <p:spPr>
              <a:xfrm>
                <a:off x="7348606" y="2445135"/>
                <a:ext cx="2753359" cy="832999"/>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rPr>
                        <m:t>𝐶𝑒</m:t>
                      </m:r>
                      <m:r>
                        <a:rPr lang="en-US" sz="1400" i="1" smtClean="0">
                          <a:latin typeface="Cambria Math" panose="02040503050406030204" pitchFamily="18" charset="0"/>
                        </a:rPr>
                        <m:t>+</m:t>
                      </m:r>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𝐻</m:t>
                          </m:r>
                        </m:e>
                        <m:sub>
                          <m:r>
                            <a:rPr lang="en-US" sz="1400" i="1">
                              <a:latin typeface="Cambria Math" panose="02040503050406030204" pitchFamily="18" charset="0"/>
                            </a:rPr>
                            <m:t>2</m:t>
                          </m:r>
                        </m:sub>
                      </m:sSub>
                      <m:r>
                        <a:rPr lang="en-US" sz="1400" i="1">
                          <a:latin typeface="Cambria Math" panose="02040503050406030204" pitchFamily="18" charset="0"/>
                        </a:rPr>
                        <m:t>→</m:t>
                      </m:r>
                      <m:r>
                        <a:rPr lang="en-US" sz="1400" i="1">
                          <a:latin typeface="Cambria Math" panose="02040503050406030204" pitchFamily="18" charset="0"/>
                        </a:rPr>
                        <m:t>𝐶𝑒</m:t>
                      </m:r>
                      <m:sSub>
                        <m:sSubPr>
                          <m:ctrlPr>
                            <a:rPr lang="en-US" sz="1400" i="1">
                              <a:latin typeface="Cambria Math" panose="02040503050406030204" pitchFamily="18" charset="0"/>
                            </a:rPr>
                          </m:ctrlPr>
                        </m:sSubPr>
                        <m:e>
                          <m:r>
                            <a:rPr lang="en-US" sz="1400" b="0" i="1" smtClean="0">
                              <a:latin typeface="Cambria Math" panose="02040503050406030204" pitchFamily="18" charset="0"/>
                            </a:rPr>
                            <m:t>𝐻</m:t>
                          </m:r>
                        </m:e>
                        <m:sub>
                          <m:r>
                            <a:rPr lang="en-US" sz="1400" i="1">
                              <a:latin typeface="Cambria Math" panose="02040503050406030204" pitchFamily="18" charset="0"/>
                            </a:rPr>
                            <m:t>2</m:t>
                          </m:r>
                        </m:sub>
                      </m:sSub>
                    </m:oMath>
                  </m:oMathPara>
                </a14:m>
                <a:endParaRPr lang="en-US" sz="1400" dirty="0"/>
              </a:p>
              <a:p>
                <a:pPr algn="ctr"/>
                <a14:m>
                  <m:oMathPara xmlns:m="http://schemas.openxmlformats.org/officeDocument/2006/math">
                    <m:oMathParaPr>
                      <m:jc m:val="centerGroup"/>
                    </m:oMathParaPr>
                    <m:oMath xmlns:m="http://schemas.openxmlformats.org/officeDocument/2006/math">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𝐹𝑙𝑢𝑥</m:t>
                          </m:r>
                          <m:r>
                            <a:rPr lang="en-US" sz="1400" b="0" i="1" smtClean="0">
                              <a:latin typeface="Cambria Math" panose="02040503050406030204" pitchFamily="18" charset="0"/>
                            </a:rPr>
                            <m:t> </m:t>
                          </m:r>
                          <m:r>
                            <a:rPr lang="en-US" sz="1400" b="0" i="1" smtClean="0">
                              <a:latin typeface="Cambria Math" panose="02040503050406030204" pitchFamily="18" charset="0"/>
                            </a:rPr>
                            <m:t>𝑜𝑓</m:t>
                          </m:r>
                          <m:r>
                            <a:rPr lang="en-US" sz="1400" b="0" i="1" smtClean="0">
                              <a:latin typeface="Cambria Math" panose="02040503050406030204" pitchFamily="18" charset="0"/>
                            </a:rPr>
                            <m:t> </m:t>
                          </m:r>
                          <m:r>
                            <a:rPr lang="en-US" sz="1400" b="0" i="1" smtClean="0">
                              <a:latin typeface="Cambria Math" panose="02040503050406030204" pitchFamily="18" charset="0"/>
                            </a:rPr>
                            <m:t>𝑚𝑎𝑠𝑠</m:t>
                          </m:r>
                          <m:r>
                            <a:rPr lang="en-US" sz="1400" b="0" i="1" smtClean="0">
                              <a:latin typeface="Cambria Math" panose="02040503050406030204" pitchFamily="18" charset="0"/>
                            </a:rPr>
                            <m:t> </m:t>
                          </m:r>
                          <m:r>
                            <a:rPr lang="en-US" sz="1400" b="0" i="1" smtClean="0">
                              <a:latin typeface="Cambria Math" panose="02040503050406030204" pitchFamily="18" charset="0"/>
                            </a:rPr>
                            <m:t>𝑎𝑛𝑑</m:t>
                          </m:r>
                          <m:r>
                            <a:rPr lang="en-US" sz="1400" b="0" i="1" smtClean="0">
                              <a:latin typeface="Cambria Math" panose="02040503050406030204" pitchFamily="18" charset="0"/>
                            </a:rPr>
                            <m:t> </m:t>
                          </m:r>
                          <m:r>
                            <a:rPr lang="en-US" sz="1400" b="0" i="1" smtClean="0">
                              <a:latin typeface="Cambria Math" panose="02040503050406030204" pitchFamily="18" charset="0"/>
                            </a:rPr>
                            <m:t>𝑒𝑛𝑒𝑟𝑔𝑦</m:t>
                          </m:r>
                        </m:e>
                      </m:d>
                    </m:oMath>
                  </m:oMathPara>
                </a14:m>
                <a:endParaRPr lang="en-US" sz="1400" b="0" dirty="0"/>
              </a:p>
            </p:txBody>
          </p:sp>
        </mc:Choice>
        <mc:Fallback xmlns="">
          <p:sp>
            <p:nvSpPr>
              <p:cNvPr id="22" name="Arrow: Right 21">
                <a:extLst>
                  <a:ext uri="{FF2B5EF4-FFF2-40B4-BE49-F238E27FC236}">
                    <a16:creationId xmlns:a16="http://schemas.microsoft.com/office/drawing/2014/main" id="{38901C6B-833A-B045-5461-DDE639BD575A}"/>
                  </a:ext>
                </a:extLst>
              </p:cNvPr>
              <p:cNvSpPr>
                <a:spLocks noRot="1" noChangeAspect="1" noMove="1" noResize="1" noEditPoints="1" noAdjustHandles="1" noChangeArrowheads="1" noChangeShapeType="1" noTextEdit="1"/>
              </p:cNvSpPr>
              <p:nvPr/>
            </p:nvSpPr>
            <p:spPr>
              <a:xfrm>
                <a:off x="7348606" y="2445135"/>
                <a:ext cx="2753359" cy="832999"/>
              </a:xfrm>
              <a:prstGeom prst="rightArrow">
                <a:avLst/>
              </a:prstGeom>
              <a:blipFill>
                <a:blip r:embed="rId4"/>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Arrow: Left 10">
                <a:extLst>
                  <a:ext uri="{FF2B5EF4-FFF2-40B4-BE49-F238E27FC236}">
                    <a16:creationId xmlns:a16="http://schemas.microsoft.com/office/drawing/2014/main" id="{21AB8CD8-1BD1-7AC3-D074-FABF132090B9}"/>
                  </a:ext>
                </a:extLst>
              </p:cNvPr>
              <p:cNvSpPr/>
              <p:nvPr/>
            </p:nvSpPr>
            <p:spPr>
              <a:xfrm>
                <a:off x="8869680" y="1919234"/>
                <a:ext cx="2693981" cy="516447"/>
              </a:xfrm>
              <a:prstGeom prst="leftArrow">
                <a:avLst/>
              </a:prstGeom>
              <a:solidFill>
                <a:srgbClr val="93CDDD"/>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i="1" smtClean="0">
                              <a:solidFill>
                                <a:schemeClr val="tx1"/>
                              </a:solidFill>
                              <a:latin typeface="Cambria Math" panose="02040503050406030204" pitchFamily="18" charset="0"/>
                            </a:rPr>
                          </m:ctrlPr>
                        </m:sSubPr>
                        <m:e>
                          <m:r>
                            <a:rPr lang="en-US" sz="1400" b="0" i="1" smtClean="0">
                              <a:solidFill>
                                <a:schemeClr val="tx1"/>
                              </a:solidFill>
                              <a:latin typeface="Cambria Math" panose="02040503050406030204" pitchFamily="18" charset="0"/>
                            </a:rPr>
                            <m:t>𝐻</m:t>
                          </m:r>
                        </m:e>
                        <m:sub>
                          <m:r>
                            <a:rPr lang="en-US" sz="1400" i="1">
                              <a:solidFill>
                                <a:schemeClr val="tx1"/>
                              </a:solidFill>
                              <a:latin typeface="Cambria Math" panose="02040503050406030204" pitchFamily="18" charset="0"/>
                            </a:rPr>
                            <m:t>2</m:t>
                          </m:r>
                        </m:sub>
                      </m:sSub>
                      <m:r>
                        <a:rPr lang="en-US" sz="1400" b="0" i="1" smtClean="0">
                          <a:solidFill>
                            <a:schemeClr val="tx1"/>
                          </a:solidFill>
                          <a:latin typeface="Cambria Math" panose="02040503050406030204" pitchFamily="18" charset="0"/>
                        </a:rPr>
                        <m:t> </m:t>
                      </m:r>
                      <m:r>
                        <a:rPr lang="en-US" sz="1400" b="0" i="1" smtClean="0">
                          <a:solidFill>
                            <a:schemeClr val="tx1"/>
                          </a:solidFill>
                          <a:latin typeface="Cambria Math" panose="02040503050406030204" pitchFamily="18" charset="0"/>
                        </a:rPr>
                        <m:t>𝑑𝑖𝑓𝑓𝑢𝑠𝑖𝑜𝑛</m:t>
                      </m:r>
                    </m:oMath>
                  </m:oMathPara>
                </a14:m>
                <a:endParaRPr lang="en-US" sz="1400" dirty="0">
                  <a:solidFill>
                    <a:schemeClr val="tx1"/>
                  </a:solidFill>
                </a:endParaRPr>
              </a:p>
            </p:txBody>
          </p:sp>
        </mc:Choice>
        <mc:Fallback xmlns="">
          <p:sp>
            <p:nvSpPr>
              <p:cNvPr id="11" name="Arrow: Left 10">
                <a:extLst>
                  <a:ext uri="{FF2B5EF4-FFF2-40B4-BE49-F238E27FC236}">
                    <a16:creationId xmlns:a16="http://schemas.microsoft.com/office/drawing/2014/main" id="{21AB8CD8-1BD1-7AC3-D074-FABF132090B9}"/>
                  </a:ext>
                </a:extLst>
              </p:cNvPr>
              <p:cNvSpPr>
                <a:spLocks noRot="1" noChangeAspect="1" noMove="1" noResize="1" noEditPoints="1" noAdjustHandles="1" noChangeArrowheads="1" noChangeShapeType="1" noTextEdit="1"/>
              </p:cNvSpPr>
              <p:nvPr/>
            </p:nvSpPr>
            <p:spPr>
              <a:xfrm>
                <a:off x="8869680" y="1919234"/>
                <a:ext cx="2693981" cy="516447"/>
              </a:xfrm>
              <a:prstGeom prst="leftArrow">
                <a:avLst/>
              </a:prstGeom>
              <a:blipFill>
                <a:blip r:embed="rId5"/>
                <a:stretch>
                  <a:fillRect/>
                </a:stretch>
              </a:blipFill>
              <a:ln>
                <a:solidFill>
                  <a:schemeClr val="accent1"/>
                </a:solidFill>
              </a:ln>
              <a:effectLst/>
            </p:spPr>
            <p:txBody>
              <a:bodyPr/>
              <a:lstStyle/>
              <a:p>
                <a:r>
                  <a:rPr lang="en-US">
                    <a:noFill/>
                  </a:rPr>
                  <a:t> </a:t>
                </a:r>
              </a:p>
            </p:txBody>
          </p:sp>
        </mc:Fallback>
      </mc:AlternateContent>
    </p:spTree>
    <p:extLst>
      <p:ext uri="{BB962C8B-B14F-4D97-AF65-F5344CB8AC3E}">
        <p14:creationId xmlns:p14="http://schemas.microsoft.com/office/powerpoint/2010/main" val="555996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966A4-62BC-0AAA-11A7-7846A85119B1}"/>
              </a:ext>
            </a:extLst>
          </p:cNvPr>
          <p:cNvSpPr>
            <a:spLocks noGrp="1"/>
          </p:cNvSpPr>
          <p:nvPr>
            <p:ph type="title"/>
          </p:nvPr>
        </p:nvSpPr>
        <p:spPr>
          <a:xfrm>
            <a:off x="643467" y="225911"/>
            <a:ext cx="5867434" cy="925157"/>
          </a:xfrm>
        </p:spPr>
        <p:txBody>
          <a:bodyPr>
            <a:normAutofit fontScale="90000"/>
          </a:bodyPr>
          <a:lstStyle/>
          <a:p>
            <a:r>
              <a:rPr lang="en-US" dirty="0"/>
              <a:t>Implemented Reaction Mechanism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CE4FAB9-CDC5-DD0A-9B98-D171FDE84122}"/>
                  </a:ext>
                </a:extLst>
              </p:cNvPr>
              <p:cNvSpPr>
                <a:spLocks noGrp="1"/>
              </p:cNvSpPr>
              <p:nvPr>
                <p:ph idx="1"/>
              </p:nvPr>
            </p:nvSpPr>
            <p:spPr>
              <a:xfrm>
                <a:off x="3798136" y="1296256"/>
                <a:ext cx="8023122" cy="2793568"/>
              </a:xfrm>
            </p:spPr>
            <p:txBody>
              <a:bodyPr>
                <a:normAutofit fontScale="40000" lnSpcReduction="20000"/>
              </a:bodyPr>
              <a:lstStyle/>
              <a:p>
                <a:r>
                  <a:rPr lang="en-US" sz="3500" dirty="0"/>
                  <a:t>When the reaction mechanism is activated, it identifies the affected mesh cells and then adds mass and energy to the zone tagged as the product, acting as a source. For the zone tagged as the reactant it follows the same procedure, but subtracts mass and energy, acting as a sink. </a:t>
                </a:r>
              </a:p>
              <a:p>
                <a:endParaRPr lang="en-US" sz="3500" dirty="0"/>
              </a:p>
              <a:p>
                <a:r>
                  <a:rPr lang="en-US" sz="3500" dirty="0"/>
                  <a:t>The mechanism is implemented as,</a:t>
                </a:r>
              </a:p>
              <a:p>
                <a:endParaRPr lang="en-US" sz="3500" dirty="0"/>
              </a:p>
              <a:p>
                <a:pPr/>
                <a14:m>
                  <m:oMathPara xmlns:m="http://schemas.openxmlformats.org/officeDocument/2006/math">
                    <m:oMathParaPr>
                      <m:jc m:val="centerGroup"/>
                    </m:oMathParaPr>
                    <m:oMath xmlns:m="http://schemas.openxmlformats.org/officeDocument/2006/math">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𝑚</m:t>
                          </m:r>
                        </m:e>
                        <m:sup>
                          <m:r>
                            <a:rPr lang="en-US" sz="4000" b="0" i="1" smtClean="0">
                              <a:latin typeface="Cambria Math" panose="02040503050406030204" pitchFamily="18" charset="0"/>
                            </a:rPr>
                            <m:t>𝑡</m:t>
                          </m:r>
                        </m:sup>
                      </m:sSup>
                      <m:r>
                        <a:rPr lang="en-US" sz="4000" b="0" i="1" smtClean="0">
                          <a:latin typeface="Cambria Math" panose="02040503050406030204" pitchFamily="18" charset="0"/>
                        </a:rPr>
                        <m:t>=</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𝑚</m:t>
                          </m:r>
                        </m:e>
                        <m:sup>
                          <m:r>
                            <a:rPr lang="en-US" sz="4000" b="0" i="1" smtClean="0">
                              <a:latin typeface="Cambria Math" panose="02040503050406030204" pitchFamily="18" charset="0"/>
                            </a:rPr>
                            <m:t>𝑡</m:t>
                          </m:r>
                          <m:r>
                            <a:rPr lang="en-US" sz="4000" b="0" i="1" smtClean="0">
                              <a:latin typeface="Cambria Math" panose="02040503050406030204" pitchFamily="18" charset="0"/>
                            </a:rPr>
                            <m:t>−1</m:t>
                          </m:r>
                        </m:sup>
                      </m:sSup>
                      <m:r>
                        <a:rPr lang="en-US" sz="4000" b="0" i="1" smtClean="0">
                          <a:latin typeface="Cambria Math" panose="02040503050406030204" pitchFamily="18" charset="0"/>
                          <a:ea typeface="Cambria Math" panose="02040503050406030204" pitchFamily="18" charset="0"/>
                        </a:rPr>
                        <m:t>±</m:t>
                      </m:r>
                      <m:acc>
                        <m:accPr>
                          <m:chr m:val="̇"/>
                          <m:ctrlPr>
                            <a:rPr lang="en-US" sz="4000" b="0" i="1" smtClean="0">
                              <a:latin typeface="Cambria Math" panose="02040503050406030204" pitchFamily="18" charset="0"/>
                              <a:ea typeface="Cambria Math" panose="02040503050406030204" pitchFamily="18" charset="0"/>
                            </a:rPr>
                          </m:ctrlPr>
                        </m:accPr>
                        <m:e>
                          <m:r>
                            <a:rPr lang="en-US" sz="4000" b="0" i="1" smtClean="0">
                              <a:latin typeface="Cambria Math" panose="02040503050406030204" pitchFamily="18" charset="0"/>
                              <a:ea typeface="Cambria Math" panose="02040503050406030204" pitchFamily="18" charset="0"/>
                            </a:rPr>
                            <m:t>𝑚</m:t>
                          </m:r>
                        </m:e>
                      </m:acc>
                      <m:r>
                        <a:rPr lang="en-US" sz="4000" b="0" i="1" smtClean="0">
                          <a:latin typeface="Cambria Math" panose="02040503050406030204" pitchFamily="18" charset="0"/>
                        </a:rPr>
                        <m:t>′′</m:t>
                      </m:r>
                      <m:sSub>
                        <m:sSubPr>
                          <m:ctrlPr>
                            <a:rPr lang="en-US" sz="4000" b="0" i="1" smtClean="0">
                              <a:latin typeface="Cambria Math" panose="02040503050406030204" pitchFamily="18" charset="0"/>
                              <a:ea typeface="Cambria Math" panose="02040503050406030204" pitchFamily="18" charset="0"/>
                            </a:rPr>
                          </m:ctrlPr>
                        </m:sSubPr>
                        <m:e>
                          <m:r>
                            <a:rPr lang="en-US" sz="4000" b="0" i="1" smtClean="0">
                              <a:latin typeface="Cambria Math" panose="02040503050406030204" pitchFamily="18" charset="0"/>
                            </a:rPr>
                            <m:t>𝐴</m:t>
                          </m:r>
                        </m:e>
                        <m:sub>
                          <m:r>
                            <a:rPr lang="en-US" sz="4000" b="0" i="1" smtClean="0">
                              <a:latin typeface="Cambria Math" panose="02040503050406030204" pitchFamily="18" charset="0"/>
                            </a:rPr>
                            <m:t>𝑠</m:t>
                          </m:r>
                        </m:sub>
                      </m:sSub>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rPr>
                        <m:t>𝑡</m:t>
                      </m:r>
                    </m:oMath>
                  </m:oMathPara>
                </a14:m>
                <a:endParaRPr lang="en-US" sz="4000" dirty="0"/>
              </a:p>
              <a:p>
                <a:endParaRPr lang="en-US" sz="4000" dirty="0"/>
              </a:p>
              <a:p>
                <a:pPr/>
                <a14:m>
                  <m:oMathPara xmlns:m="http://schemas.openxmlformats.org/officeDocument/2006/math">
                    <m:oMathParaPr>
                      <m:jc m:val="centerGroup"/>
                    </m:oMathParaPr>
                    <m:oMath xmlns:m="http://schemas.openxmlformats.org/officeDocument/2006/math">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𝑒</m:t>
                          </m:r>
                        </m:e>
                        <m:sup>
                          <m:r>
                            <a:rPr lang="en-US" sz="4000" b="0" i="1" smtClean="0">
                              <a:latin typeface="Cambria Math" panose="02040503050406030204" pitchFamily="18" charset="0"/>
                            </a:rPr>
                            <m:t>𝑡</m:t>
                          </m:r>
                        </m:sup>
                      </m:sSup>
                      <m:r>
                        <a:rPr lang="en-US" sz="4000" b="0" i="1" smtClean="0">
                          <a:latin typeface="Cambria Math" panose="02040503050406030204" pitchFamily="18" charset="0"/>
                        </a:rPr>
                        <m:t>=</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𝑒</m:t>
                          </m:r>
                        </m:e>
                        <m:sup>
                          <m:r>
                            <a:rPr lang="en-US" sz="4000" b="0" i="1" smtClean="0">
                              <a:latin typeface="Cambria Math" panose="02040503050406030204" pitchFamily="18" charset="0"/>
                            </a:rPr>
                            <m:t>𝑡</m:t>
                          </m:r>
                          <m:r>
                            <a:rPr lang="en-US" sz="4000" b="0" i="1" smtClean="0">
                              <a:latin typeface="Cambria Math" panose="02040503050406030204" pitchFamily="18" charset="0"/>
                            </a:rPr>
                            <m:t>−1</m:t>
                          </m:r>
                        </m:sup>
                      </m:sSup>
                      <m:r>
                        <a:rPr lang="en-US" sz="4000" b="0" i="1" smtClean="0">
                          <a:latin typeface="Cambria Math" panose="02040503050406030204" pitchFamily="18" charset="0"/>
                          <a:ea typeface="Cambria Math" panose="02040503050406030204" pitchFamily="18" charset="0"/>
                        </a:rPr>
                        <m:t>±</m:t>
                      </m:r>
                      <m:acc>
                        <m:accPr>
                          <m:chr m:val="̇"/>
                          <m:ctrlPr>
                            <a:rPr lang="en-US" sz="4000" b="0" i="1" smtClean="0">
                              <a:latin typeface="Cambria Math" panose="02040503050406030204" pitchFamily="18" charset="0"/>
                              <a:ea typeface="Cambria Math" panose="02040503050406030204" pitchFamily="18" charset="0"/>
                            </a:rPr>
                          </m:ctrlPr>
                        </m:accPr>
                        <m:e>
                          <m:r>
                            <a:rPr lang="en-US" sz="4000" b="0" i="1" smtClean="0">
                              <a:latin typeface="Cambria Math" panose="02040503050406030204" pitchFamily="18" charset="0"/>
                              <a:ea typeface="Cambria Math" panose="02040503050406030204" pitchFamily="18" charset="0"/>
                            </a:rPr>
                            <m:t>𝑒</m:t>
                          </m:r>
                        </m:e>
                      </m:acc>
                      <m:r>
                        <a:rPr lang="en-US" sz="4000" b="0" i="1" smtClean="0">
                          <a:latin typeface="Cambria Math" panose="02040503050406030204" pitchFamily="18" charset="0"/>
                        </a:rPr>
                        <m:t>′′</m:t>
                      </m:r>
                      <m:sSub>
                        <m:sSubPr>
                          <m:ctrlPr>
                            <a:rPr lang="en-US" sz="4000" b="0" i="1" smtClean="0">
                              <a:latin typeface="Cambria Math" panose="02040503050406030204" pitchFamily="18" charset="0"/>
                            </a:rPr>
                          </m:ctrlPr>
                        </m:sSubPr>
                        <m:e>
                          <m:r>
                            <a:rPr lang="en-US" sz="4000" b="0" i="1" smtClean="0">
                              <a:latin typeface="Cambria Math" panose="02040503050406030204" pitchFamily="18" charset="0"/>
                            </a:rPr>
                            <m:t>𝐴</m:t>
                          </m:r>
                        </m:e>
                        <m:sub>
                          <m:r>
                            <a:rPr lang="en-US" sz="4000" b="0" i="1" smtClean="0">
                              <a:latin typeface="Cambria Math" panose="02040503050406030204" pitchFamily="18" charset="0"/>
                            </a:rPr>
                            <m:t>𝑠</m:t>
                          </m:r>
                        </m:sub>
                      </m:sSub>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rPr>
                        <m:t>𝑡</m:t>
                      </m:r>
                      <m:r>
                        <a:rPr lang="en-US" sz="4000" b="0" i="1" smtClean="0">
                          <a:latin typeface="Cambria Math" panose="02040503050406030204" pitchFamily="18" charset="0"/>
                          <a:ea typeface="Cambria Math" panose="02040503050406030204" pitchFamily="18" charset="0"/>
                        </a:rPr>
                        <m:t>.</m:t>
                      </m:r>
                    </m:oMath>
                  </m:oMathPara>
                </a14:m>
                <a:endParaRPr lang="en-US" sz="4000" dirty="0"/>
              </a:p>
              <a:p>
                <a:endParaRPr lang="en-US" sz="3500" dirty="0"/>
              </a:p>
              <a:p>
                <a:r>
                  <a:rPr lang="en-US" sz="3500" dirty="0"/>
                  <a:t>Where the fluxes, </a:t>
                </a:r>
                <a14:m>
                  <m:oMath xmlns:m="http://schemas.openxmlformats.org/officeDocument/2006/math">
                    <m:acc>
                      <m:accPr>
                        <m:chr m:val="̇"/>
                        <m:ctrlPr>
                          <a:rPr lang="en-US" sz="3600" i="1">
                            <a:latin typeface="Cambria Math" panose="02040503050406030204" pitchFamily="18" charset="0"/>
                            <a:ea typeface="Cambria Math" panose="02040503050406030204" pitchFamily="18" charset="0"/>
                          </a:rPr>
                        </m:ctrlPr>
                      </m:accPr>
                      <m:e>
                        <m:r>
                          <a:rPr lang="en-US" sz="3600" i="1">
                            <a:latin typeface="Cambria Math" panose="02040503050406030204" pitchFamily="18" charset="0"/>
                            <a:ea typeface="Cambria Math" panose="02040503050406030204" pitchFamily="18" charset="0"/>
                          </a:rPr>
                          <m:t>𝑚</m:t>
                        </m:r>
                      </m:e>
                    </m:acc>
                    <m:r>
                      <a:rPr lang="en-US" sz="3600" b="0" i="1" smtClean="0">
                        <a:latin typeface="Cambria Math" panose="02040503050406030204" pitchFamily="18" charset="0"/>
                        <a:ea typeface="Cambria Math" panose="02040503050406030204" pitchFamily="18" charset="0"/>
                      </a:rPr>
                      <m:t>′′</m:t>
                    </m:r>
                  </m:oMath>
                </a14:m>
                <a:r>
                  <a:rPr lang="en-US" sz="3500" dirty="0"/>
                  <a:t> and </a:t>
                </a:r>
                <a14:m>
                  <m:oMath xmlns:m="http://schemas.openxmlformats.org/officeDocument/2006/math">
                    <m:acc>
                      <m:accPr>
                        <m:chr m:val="̇"/>
                        <m:ctrlPr>
                          <a:rPr lang="en-US" sz="3600" i="1">
                            <a:latin typeface="Cambria Math" panose="02040503050406030204" pitchFamily="18" charset="0"/>
                            <a:ea typeface="Cambria Math" panose="02040503050406030204" pitchFamily="18" charset="0"/>
                          </a:rPr>
                        </m:ctrlPr>
                      </m:accPr>
                      <m:e>
                        <m:r>
                          <a:rPr lang="en-US" sz="3600" b="0" i="1" smtClean="0">
                            <a:latin typeface="Cambria Math" panose="02040503050406030204" pitchFamily="18" charset="0"/>
                            <a:ea typeface="Cambria Math" panose="02040503050406030204" pitchFamily="18" charset="0"/>
                          </a:rPr>
                          <m:t>𝑒</m:t>
                        </m:r>
                      </m:e>
                    </m:acc>
                    <m:r>
                      <a:rPr lang="en-US" sz="3600" b="0" i="1" smtClean="0">
                        <a:latin typeface="Cambria Math" panose="02040503050406030204" pitchFamily="18" charset="0"/>
                        <a:ea typeface="Cambria Math" panose="02040503050406030204" pitchFamily="18" charset="0"/>
                      </a:rPr>
                      <m:t>′′</m:t>
                    </m:r>
                  </m:oMath>
                </a14:m>
                <a:r>
                  <a:rPr lang="en-US" sz="3500" dirty="0"/>
                  <a:t>, are a function of the chemical reaction</a:t>
                </a:r>
                <a14:m>
                  <m:oMath xmlns:m="http://schemas.openxmlformats.org/officeDocument/2006/math">
                    <m:r>
                      <a:rPr lang="en-US" sz="3500" b="0" i="1" smtClean="0">
                        <a:latin typeface="Cambria Math" panose="02040503050406030204" pitchFamily="18" charset="0"/>
                        <a:ea typeface="Cambria Math" panose="02040503050406030204" pitchFamily="18" charset="0"/>
                      </a:rPr>
                      <m:t>. </m:t>
                    </m:r>
                  </m:oMath>
                </a14:m>
                <a:r>
                  <a:rPr lang="en-US" sz="3500" dirty="0"/>
                  <a:t>The reaction is implemented at the beginning of the time step to allow the hydrocode to properly handle the cells geometric change in accordance with the implemented equation of state.</a:t>
                </a:r>
                <a:endParaRPr lang="en-US" dirty="0"/>
              </a:p>
              <a:p>
                <a:pPr marL="514350" indent="-514350">
                  <a:buAutoNum type="arabicPeriod"/>
                </a:pPr>
                <a:endParaRPr lang="en-US" dirty="0"/>
              </a:p>
              <a:p>
                <a:pPr marL="514350" indent="-514350">
                  <a:buAutoNum type="arabicPeriod"/>
                </a:pPr>
                <a:endParaRPr lang="en-US" dirty="0"/>
              </a:p>
            </p:txBody>
          </p:sp>
        </mc:Choice>
        <mc:Fallback xmlns="">
          <p:sp>
            <p:nvSpPr>
              <p:cNvPr id="3" name="Content Placeholder 2">
                <a:extLst>
                  <a:ext uri="{FF2B5EF4-FFF2-40B4-BE49-F238E27FC236}">
                    <a16:creationId xmlns:a16="http://schemas.microsoft.com/office/drawing/2014/main" id="{6CE4FAB9-CDC5-DD0A-9B98-D171FDE84122}"/>
                  </a:ext>
                </a:extLst>
              </p:cNvPr>
              <p:cNvSpPr>
                <a:spLocks noGrp="1" noRot="1" noChangeAspect="1" noMove="1" noResize="1" noEditPoints="1" noAdjustHandles="1" noChangeArrowheads="1" noChangeShapeType="1" noTextEdit="1"/>
              </p:cNvSpPr>
              <p:nvPr>
                <p:ph idx="1"/>
              </p:nvPr>
            </p:nvSpPr>
            <p:spPr>
              <a:xfrm>
                <a:off x="3798136" y="1296256"/>
                <a:ext cx="8023122" cy="2793568"/>
              </a:xfrm>
              <a:blipFill>
                <a:blip r:embed="rId2"/>
                <a:stretch>
                  <a:fillRect l="-228" t="-1965" b="-437"/>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6DCF1228-1818-B906-DA57-B04C9478423F}"/>
              </a:ext>
            </a:extLst>
          </p:cNvPr>
          <p:cNvSpPr>
            <a:spLocks noGrp="1"/>
          </p:cNvSpPr>
          <p:nvPr>
            <p:ph type="sldNum" sz="quarter" idx="4"/>
          </p:nvPr>
        </p:nvSpPr>
        <p:spPr/>
        <p:txBody>
          <a:bodyPr/>
          <a:lstStyle/>
          <a:p>
            <a:fld id="{EDBB8023-B973-4E86-9AF5-C2C33BC4E969}" type="slidenum">
              <a:rPr lang="en-US" smtClean="0"/>
              <a:pPr/>
              <a:t>6</a:t>
            </a:fld>
            <a:endParaRPr lang="en-US"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D8939A3-A9A1-5B7E-E544-53C1E22B4267}"/>
                  </a:ext>
                </a:extLst>
              </p:cNvPr>
              <p:cNvSpPr txBox="1"/>
              <p:nvPr/>
            </p:nvSpPr>
            <p:spPr>
              <a:xfrm>
                <a:off x="370742" y="1222188"/>
                <a:ext cx="3513000" cy="2665602"/>
              </a:xfrm>
              <a:prstGeom prst="rect">
                <a:avLst/>
              </a:prstGeom>
              <a:noFill/>
            </p:spPr>
            <p:txBody>
              <a:bodyPr wrap="square">
                <a:spAutoFit/>
              </a:bodyPr>
              <a:lstStyle/>
              <a:p>
                <a:r>
                  <a:rPr lang="en-US" sz="1400" dirty="0">
                    <a:solidFill>
                      <a:srgbClr val="000000"/>
                    </a:solidFill>
                    <a:latin typeface="+mj-lt"/>
                    <a:ea typeface="Calibri" charset="0"/>
                    <a:cs typeface="Arial" panose="020B0604020202020204" pitchFamily="34" charset="0"/>
                  </a:rPr>
                  <a:t>Lagrangian Hydrocode Continuum Governing Equations, from Fung et al. 2013:</a:t>
                </a:r>
              </a:p>
              <a:p>
                <a:endParaRPr lang="en-US" sz="1600" dirty="0">
                  <a:solidFill>
                    <a:srgbClr val="000000"/>
                  </a:solidFill>
                  <a:latin typeface="+mj-lt"/>
                  <a:ea typeface="Calibri" charset="0"/>
                  <a:cs typeface="Calibri" charset="0"/>
                </a:endParaRPr>
              </a:p>
              <a:p>
                <a:pPr/>
                <a14:m>
                  <m:oMathPara xmlns:m="http://schemas.openxmlformats.org/officeDocument/2006/math">
                    <m:oMathParaPr>
                      <m:jc m:val="centerGroup"/>
                    </m:oMathParaPr>
                    <m:oMath xmlns:m="http://schemas.openxmlformats.org/officeDocument/2006/math">
                      <m:r>
                        <a:rPr lang="en-US" sz="1400" b="0" i="1" smtClean="0">
                          <a:solidFill>
                            <a:srgbClr val="000000"/>
                          </a:solidFill>
                          <a:latin typeface="Cambria Math" panose="02040503050406030204" pitchFamily="18" charset="0"/>
                        </a:rPr>
                        <m:t>𝜌</m:t>
                      </m:r>
                      <m:f>
                        <m:fPr>
                          <m:ctrlPr>
                            <a:rPr lang="en-US" sz="1400" i="1" smtClean="0">
                              <a:solidFill>
                                <a:srgbClr val="000000"/>
                              </a:solidFill>
                              <a:latin typeface="Cambria Math" panose="02040503050406030204" pitchFamily="18" charset="0"/>
                            </a:rPr>
                          </m:ctrlPr>
                        </m:fPr>
                        <m:num>
                          <m:r>
                            <a:rPr lang="en-US" sz="1400" b="0" i="1" smtClean="0">
                              <a:solidFill>
                                <a:srgbClr val="000000"/>
                              </a:solidFill>
                              <a:latin typeface="Cambria Math" panose="02040503050406030204" pitchFamily="18" charset="0"/>
                            </a:rPr>
                            <m:t>𝑑</m:t>
                          </m:r>
                          <m:r>
                            <a:rPr lang="en-US" sz="1400" b="0" i="1" smtClean="0">
                              <a:solidFill>
                                <a:srgbClr val="000000"/>
                              </a:solidFill>
                              <a:latin typeface="Cambria Math" panose="02040503050406030204" pitchFamily="18" charset="0"/>
                              <a:ea typeface="Cambria Math" panose="02040503050406030204" pitchFamily="18" charset="0"/>
                            </a:rPr>
                            <m:t>(</m:t>
                          </m:r>
                          <m:sSup>
                            <m:sSupPr>
                              <m:ctrlPr>
                                <a:rPr lang="en-US" sz="1400" i="1" smtClean="0">
                                  <a:solidFill>
                                    <a:srgbClr val="000000"/>
                                  </a:solidFill>
                                  <a:latin typeface="Cambria Math" panose="02040503050406030204" pitchFamily="18" charset="0"/>
                                  <a:ea typeface="Cambria Math" panose="02040503050406030204" pitchFamily="18" charset="0"/>
                                </a:rPr>
                              </m:ctrlPr>
                            </m:sSupPr>
                            <m:e>
                              <m:r>
                                <a:rPr lang="en-US" sz="1400" b="0" i="1" smtClean="0">
                                  <a:solidFill>
                                    <a:srgbClr val="000000"/>
                                  </a:solidFill>
                                  <a:latin typeface="Cambria Math" panose="02040503050406030204" pitchFamily="18" charset="0"/>
                                  <a:ea typeface="Cambria Math" panose="02040503050406030204" pitchFamily="18" charset="0"/>
                                </a:rPr>
                                <m:t>𝜌</m:t>
                              </m:r>
                            </m:e>
                            <m:sup>
                              <m:r>
                                <a:rPr lang="en-US" sz="1400" b="0" i="1" smtClean="0">
                                  <a:solidFill>
                                    <a:srgbClr val="000000"/>
                                  </a:solidFill>
                                  <a:latin typeface="Cambria Math" panose="02040503050406030204" pitchFamily="18" charset="0"/>
                                  <a:ea typeface="Cambria Math" panose="02040503050406030204" pitchFamily="18" charset="0"/>
                                </a:rPr>
                                <m:t>−1</m:t>
                              </m:r>
                            </m:sup>
                          </m:sSup>
                          <m:r>
                            <a:rPr lang="en-US" sz="1400" b="0" i="1" smtClean="0">
                              <a:solidFill>
                                <a:srgbClr val="000000"/>
                              </a:solidFill>
                              <a:latin typeface="Cambria Math" panose="02040503050406030204" pitchFamily="18" charset="0"/>
                              <a:ea typeface="Cambria Math" panose="02040503050406030204" pitchFamily="18" charset="0"/>
                            </a:rPr>
                            <m:t>)</m:t>
                          </m:r>
                        </m:num>
                        <m:den>
                          <m:r>
                            <a:rPr lang="en-US" sz="1400" b="0" i="1" smtClean="0">
                              <a:solidFill>
                                <a:srgbClr val="000000"/>
                              </a:solidFill>
                              <a:latin typeface="Cambria Math" panose="02040503050406030204" pitchFamily="18" charset="0"/>
                              <a:ea typeface="Cambria Math" panose="02040503050406030204" pitchFamily="18" charset="0"/>
                            </a:rPr>
                            <m:t>𝑑𝑡</m:t>
                          </m:r>
                        </m:den>
                      </m:f>
                      <m:r>
                        <a:rPr lang="en-US" sz="1400" b="0" i="1" smtClean="0">
                          <a:solidFill>
                            <a:srgbClr val="000000"/>
                          </a:solidFill>
                          <a:latin typeface="Cambria Math" panose="02040503050406030204" pitchFamily="18" charset="0"/>
                          <a:ea typeface="Cambria Math" panose="02040503050406030204" pitchFamily="18" charset="0"/>
                        </a:rPr>
                        <m:t>−</m:t>
                      </m:r>
                      <m:r>
                        <a:rPr lang="en-US" sz="1400" b="1" i="1" smtClean="0">
                          <a:solidFill>
                            <a:srgbClr val="000000"/>
                          </a:solidFill>
                          <a:latin typeface="Cambria Math" panose="02040503050406030204" pitchFamily="18" charset="0"/>
                          <a:ea typeface="Cambria Math" panose="02040503050406030204" pitchFamily="18" charset="0"/>
                        </a:rPr>
                        <m:t>𝛁</m:t>
                      </m:r>
                      <m:r>
                        <a:rPr lang="en-US" sz="1400" b="0" i="1" smtClean="0">
                          <a:solidFill>
                            <a:srgbClr val="000000"/>
                          </a:solidFill>
                          <a:latin typeface="Cambria Math" panose="02040503050406030204" pitchFamily="18" charset="0"/>
                          <a:ea typeface="Cambria Math" panose="02040503050406030204" pitchFamily="18" charset="0"/>
                        </a:rPr>
                        <m:t>∙</m:t>
                      </m:r>
                      <m:d>
                        <m:dPr>
                          <m:ctrlPr>
                            <a:rPr lang="en-US" sz="1400" i="1" smtClean="0">
                              <a:solidFill>
                                <a:srgbClr val="000000"/>
                              </a:solidFill>
                              <a:latin typeface="Cambria Math" panose="02040503050406030204" pitchFamily="18" charset="0"/>
                              <a:ea typeface="Cambria Math" panose="02040503050406030204" pitchFamily="18" charset="0"/>
                            </a:rPr>
                          </m:ctrlPr>
                        </m:dPr>
                        <m:e>
                          <m:r>
                            <a:rPr lang="en-US" sz="1400" b="1" i="1" smtClean="0">
                              <a:solidFill>
                                <a:srgbClr val="000000"/>
                              </a:solidFill>
                              <a:latin typeface="Cambria Math" panose="02040503050406030204" pitchFamily="18" charset="0"/>
                              <a:ea typeface="Cambria Math" panose="02040503050406030204" pitchFamily="18" charset="0"/>
                            </a:rPr>
                            <m:t>𝒗</m:t>
                          </m:r>
                        </m:e>
                      </m:d>
                      <m:r>
                        <a:rPr lang="en-US" sz="1400" b="1" i="1" smtClean="0">
                          <a:solidFill>
                            <a:srgbClr val="000000"/>
                          </a:solidFill>
                          <a:latin typeface="Cambria Math" panose="02040503050406030204" pitchFamily="18" charset="0"/>
                          <a:ea typeface="Cambria Math" panose="02040503050406030204" pitchFamily="18" charset="0"/>
                        </a:rPr>
                        <m:t>=</m:t>
                      </m:r>
                      <m:r>
                        <a:rPr lang="en-US" sz="1400" b="0" i="1" smtClean="0">
                          <a:solidFill>
                            <a:srgbClr val="000000"/>
                          </a:solidFill>
                          <a:latin typeface="Cambria Math" panose="02040503050406030204" pitchFamily="18" charset="0"/>
                          <a:ea typeface="Cambria Math" panose="02040503050406030204" pitchFamily="18" charset="0"/>
                        </a:rPr>
                        <m:t>0</m:t>
                      </m:r>
                    </m:oMath>
                  </m:oMathPara>
                </a14:m>
                <a:endParaRPr lang="en-US" sz="1400" dirty="0">
                  <a:solidFill>
                    <a:srgbClr val="000000"/>
                  </a:solidFill>
                  <a:latin typeface="Calibri" charset="0"/>
                  <a:ea typeface="Calibri" charset="0"/>
                  <a:cs typeface="Calibri" charset="0"/>
                </a:endParaRPr>
              </a:p>
              <a:p>
                <a:endParaRPr lang="en-US" sz="1400" dirty="0">
                  <a:solidFill>
                    <a:srgbClr val="000000"/>
                  </a:solidFill>
                  <a:latin typeface="Calibri" charset="0"/>
                  <a:ea typeface="Calibri" charset="0"/>
                  <a:cs typeface="Calibri" charset="0"/>
                </a:endParaRPr>
              </a:p>
              <a:p>
                <a:pPr/>
                <a14:m>
                  <m:oMathPara xmlns:m="http://schemas.openxmlformats.org/officeDocument/2006/math">
                    <m:oMathParaPr>
                      <m:jc m:val="centerGroup"/>
                    </m:oMathParaPr>
                    <m:oMath xmlns:m="http://schemas.openxmlformats.org/officeDocument/2006/math">
                      <m:r>
                        <a:rPr lang="en-US" sz="1400" i="1">
                          <a:solidFill>
                            <a:srgbClr val="000000"/>
                          </a:solidFill>
                          <a:latin typeface="Cambria Math" panose="02040503050406030204" pitchFamily="18" charset="0"/>
                        </a:rPr>
                        <m:t>𝜌</m:t>
                      </m:r>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𝑑</m:t>
                          </m:r>
                          <m:r>
                            <a:rPr lang="en-US" sz="1400" b="1" i="1" smtClean="0">
                              <a:solidFill>
                                <a:srgbClr val="000000"/>
                              </a:solidFill>
                              <a:latin typeface="Cambria Math" panose="02040503050406030204" pitchFamily="18" charset="0"/>
                              <a:ea typeface="Cambria Math" panose="02040503050406030204" pitchFamily="18" charset="0"/>
                            </a:rPr>
                            <m:t>𝒗</m:t>
                          </m:r>
                        </m:num>
                        <m:den>
                          <m:r>
                            <a:rPr lang="en-US" sz="1400" i="1">
                              <a:solidFill>
                                <a:srgbClr val="000000"/>
                              </a:solidFill>
                              <a:latin typeface="Cambria Math" panose="02040503050406030204" pitchFamily="18" charset="0"/>
                              <a:ea typeface="Cambria Math" panose="02040503050406030204" pitchFamily="18" charset="0"/>
                            </a:rPr>
                            <m:t>𝑑𝑡</m:t>
                          </m:r>
                        </m:den>
                      </m:f>
                      <m:r>
                        <a:rPr lang="en-US" sz="1400" b="1" i="1" smtClean="0">
                          <a:solidFill>
                            <a:srgbClr val="000000"/>
                          </a:solidFill>
                          <a:latin typeface="Cambria Math" panose="02040503050406030204" pitchFamily="18" charset="0"/>
                          <a:ea typeface="Cambria Math" panose="02040503050406030204" pitchFamily="18" charset="0"/>
                        </a:rPr>
                        <m:t>+</m:t>
                      </m:r>
                      <m:r>
                        <a:rPr lang="en-US" sz="1400" b="1" i="1">
                          <a:solidFill>
                            <a:srgbClr val="000000"/>
                          </a:solidFill>
                          <a:latin typeface="Cambria Math" panose="02040503050406030204" pitchFamily="18" charset="0"/>
                          <a:ea typeface="Cambria Math" panose="02040503050406030204" pitchFamily="18" charset="0"/>
                        </a:rPr>
                        <m:t>𝛁</m:t>
                      </m:r>
                      <m:r>
                        <a:rPr lang="en-US" sz="1400" i="1" smtClean="0">
                          <a:solidFill>
                            <a:srgbClr val="000000"/>
                          </a:solidFill>
                          <a:latin typeface="Cambria Math" panose="02040503050406030204" pitchFamily="18" charset="0"/>
                          <a:ea typeface="Cambria Math" panose="02040503050406030204" pitchFamily="18" charset="0"/>
                        </a:rPr>
                        <m:t>𝑃</m:t>
                      </m:r>
                      <m:r>
                        <a:rPr lang="en-US" sz="1400" b="1" i="1">
                          <a:solidFill>
                            <a:srgbClr val="000000"/>
                          </a:solidFill>
                          <a:latin typeface="Cambria Math" panose="02040503050406030204" pitchFamily="18" charset="0"/>
                          <a:ea typeface="Cambria Math" panose="02040503050406030204" pitchFamily="18" charset="0"/>
                        </a:rPr>
                        <m:t>=</m:t>
                      </m:r>
                      <m:r>
                        <a:rPr lang="en-US" sz="1400" i="1">
                          <a:solidFill>
                            <a:srgbClr val="000000"/>
                          </a:solidFill>
                          <a:latin typeface="Cambria Math" panose="02040503050406030204" pitchFamily="18" charset="0"/>
                          <a:ea typeface="Cambria Math" panose="02040503050406030204" pitchFamily="18" charset="0"/>
                        </a:rPr>
                        <m:t>0</m:t>
                      </m:r>
                    </m:oMath>
                  </m:oMathPara>
                </a14:m>
                <a:endParaRPr lang="en-US" sz="1400" dirty="0">
                  <a:solidFill>
                    <a:srgbClr val="000000"/>
                  </a:solidFill>
                  <a:latin typeface="Calibri" charset="0"/>
                  <a:ea typeface="Calibri" charset="0"/>
                  <a:cs typeface="Calibri" charset="0"/>
                </a:endParaRPr>
              </a:p>
              <a:p>
                <a:endParaRPr lang="en-US" sz="1400" dirty="0">
                  <a:solidFill>
                    <a:srgbClr val="000000"/>
                  </a:solidFill>
                  <a:latin typeface="Calibri" charset="0"/>
                  <a:ea typeface="Calibri" charset="0"/>
                  <a:cs typeface="Calibri" charset="0"/>
                </a:endParaRPr>
              </a:p>
              <a:p>
                <a:pPr/>
                <a14:m>
                  <m:oMathPara xmlns:m="http://schemas.openxmlformats.org/officeDocument/2006/math">
                    <m:oMathParaPr>
                      <m:jc m:val="centerGroup"/>
                    </m:oMathParaPr>
                    <m:oMath xmlns:m="http://schemas.openxmlformats.org/officeDocument/2006/math">
                      <m:r>
                        <a:rPr lang="en-US" sz="1400" i="1">
                          <a:solidFill>
                            <a:srgbClr val="000000"/>
                          </a:solidFill>
                          <a:latin typeface="Cambria Math" panose="02040503050406030204" pitchFamily="18" charset="0"/>
                        </a:rPr>
                        <m:t>𝜌</m:t>
                      </m:r>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𝑑</m:t>
                          </m:r>
                          <m:r>
                            <a:rPr lang="en-US" sz="1400" b="0" i="1" smtClean="0">
                              <a:solidFill>
                                <a:srgbClr val="000000"/>
                              </a:solidFill>
                              <a:latin typeface="Cambria Math" panose="02040503050406030204" pitchFamily="18" charset="0"/>
                            </a:rPr>
                            <m:t>𝑒</m:t>
                          </m:r>
                        </m:num>
                        <m:den>
                          <m:r>
                            <a:rPr lang="en-US" sz="1400" i="1">
                              <a:solidFill>
                                <a:srgbClr val="000000"/>
                              </a:solidFill>
                              <a:latin typeface="Cambria Math" panose="02040503050406030204" pitchFamily="18" charset="0"/>
                              <a:ea typeface="Cambria Math" panose="02040503050406030204" pitchFamily="18" charset="0"/>
                            </a:rPr>
                            <m:t>𝑑𝑡</m:t>
                          </m:r>
                        </m:den>
                      </m:f>
                      <m:r>
                        <a:rPr lang="en-US" sz="1400" b="1" i="1" smtClean="0">
                          <a:solidFill>
                            <a:srgbClr val="000000"/>
                          </a:solidFill>
                          <a:latin typeface="Cambria Math" panose="02040503050406030204" pitchFamily="18" charset="0"/>
                          <a:ea typeface="Cambria Math" panose="02040503050406030204" pitchFamily="18" charset="0"/>
                        </a:rPr>
                        <m:t>+</m:t>
                      </m:r>
                      <m:r>
                        <a:rPr lang="en-US" sz="1400" b="0" i="1" smtClean="0">
                          <a:solidFill>
                            <a:srgbClr val="000000"/>
                          </a:solidFill>
                          <a:latin typeface="Cambria Math" panose="02040503050406030204" pitchFamily="18" charset="0"/>
                          <a:ea typeface="Cambria Math" panose="02040503050406030204" pitchFamily="18" charset="0"/>
                        </a:rPr>
                        <m:t>𝑃</m:t>
                      </m:r>
                      <m:r>
                        <a:rPr lang="en-US" sz="1400" b="1" i="1">
                          <a:solidFill>
                            <a:srgbClr val="000000"/>
                          </a:solidFill>
                          <a:latin typeface="Cambria Math" panose="02040503050406030204" pitchFamily="18" charset="0"/>
                          <a:ea typeface="Cambria Math" panose="02040503050406030204" pitchFamily="18" charset="0"/>
                        </a:rPr>
                        <m:t>𝛁</m:t>
                      </m:r>
                      <m:r>
                        <a:rPr lang="en-US" sz="1400" i="1">
                          <a:solidFill>
                            <a:srgbClr val="000000"/>
                          </a:solidFill>
                          <a:latin typeface="Cambria Math" panose="02040503050406030204" pitchFamily="18" charset="0"/>
                          <a:ea typeface="Cambria Math" panose="02040503050406030204" pitchFamily="18" charset="0"/>
                        </a:rPr>
                        <m:t>∙</m:t>
                      </m:r>
                      <m:d>
                        <m:dPr>
                          <m:ctrlPr>
                            <a:rPr lang="en-US" sz="1400" i="1">
                              <a:solidFill>
                                <a:srgbClr val="000000"/>
                              </a:solidFill>
                              <a:latin typeface="Cambria Math" panose="02040503050406030204" pitchFamily="18" charset="0"/>
                              <a:ea typeface="Cambria Math" panose="02040503050406030204" pitchFamily="18" charset="0"/>
                            </a:rPr>
                          </m:ctrlPr>
                        </m:dPr>
                        <m:e>
                          <m:r>
                            <a:rPr lang="en-US" sz="1400" b="1" i="1">
                              <a:solidFill>
                                <a:srgbClr val="000000"/>
                              </a:solidFill>
                              <a:latin typeface="Cambria Math" panose="02040503050406030204" pitchFamily="18" charset="0"/>
                              <a:ea typeface="Cambria Math" panose="02040503050406030204" pitchFamily="18" charset="0"/>
                            </a:rPr>
                            <m:t>𝒗</m:t>
                          </m:r>
                        </m:e>
                      </m:d>
                      <m:r>
                        <a:rPr lang="en-US" sz="1400" b="1" i="1">
                          <a:solidFill>
                            <a:srgbClr val="000000"/>
                          </a:solidFill>
                          <a:latin typeface="Cambria Math" panose="02040503050406030204" pitchFamily="18" charset="0"/>
                          <a:ea typeface="Cambria Math" panose="02040503050406030204" pitchFamily="18" charset="0"/>
                        </a:rPr>
                        <m:t>=</m:t>
                      </m:r>
                      <m:r>
                        <a:rPr lang="en-US" sz="1400" i="1">
                          <a:solidFill>
                            <a:srgbClr val="000000"/>
                          </a:solidFill>
                          <a:latin typeface="Cambria Math" panose="02040503050406030204" pitchFamily="18" charset="0"/>
                          <a:ea typeface="Cambria Math" panose="02040503050406030204" pitchFamily="18" charset="0"/>
                        </a:rPr>
                        <m:t>0</m:t>
                      </m:r>
                    </m:oMath>
                  </m:oMathPara>
                </a14:m>
                <a:endParaRPr lang="en-US" sz="1400" dirty="0">
                  <a:solidFill>
                    <a:srgbClr val="000000"/>
                  </a:solidFill>
                  <a:latin typeface="Calibri" charset="0"/>
                  <a:ea typeface="Calibri" charset="0"/>
                  <a:cs typeface="Calibri" charset="0"/>
                </a:endParaRPr>
              </a:p>
            </p:txBody>
          </p:sp>
        </mc:Choice>
        <mc:Fallback xmlns="">
          <p:sp>
            <p:nvSpPr>
              <p:cNvPr id="6" name="TextBox 5">
                <a:extLst>
                  <a:ext uri="{FF2B5EF4-FFF2-40B4-BE49-F238E27FC236}">
                    <a16:creationId xmlns:a16="http://schemas.microsoft.com/office/drawing/2014/main" id="{9D8939A3-A9A1-5B7E-E544-53C1E22B4267}"/>
                  </a:ext>
                </a:extLst>
              </p:cNvPr>
              <p:cNvSpPr txBox="1">
                <a:spLocks noRot="1" noChangeAspect="1" noMove="1" noResize="1" noEditPoints="1" noAdjustHandles="1" noChangeArrowheads="1" noChangeShapeType="1" noTextEdit="1"/>
              </p:cNvSpPr>
              <p:nvPr/>
            </p:nvSpPr>
            <p:spPr>
              <a:xfrm>
                <a:off x="370742" y="1222188"/>
                <a:ext cx="3513000" cy="2665602"/>
              </a:xfrm>
              <a:prstGeom prst="rect">
                <a:avLst/>
              </a:prstGeom>
              <a:blipFill>
                <a:blip r:embed="rId3"/>
                <a:stretch>
                  <a:fillRect l="-521" t="-228"/>
                </a:stretch>
              </a:blipFill>
            </p:spPr>
            <p:txBody>
              <a:bodyPr/>
              <a:lstStyle/>
              <a:p>
                <a:r>
                  <a:rPr lang="en-US">
                    <a:noFill/>
                  </a:rPr>
                  <a:t> </a:t>
                </a:r>
              </a:p>
            </p:txBody>
          </p:sp>
        </mc:Fallback>
      </mc:AlternateContent>
      <p:grpSp>
        <p:nvGrpSpPr>
          <p:cNvPr id="138" name="Group 137">
            <a:extLst>
              <a:ext uri="{FF2B5EF4-FFF2-40B4-BE49-F238E27FC236}">
                <a16:creationId xmlns:a16="http://schemas.microsoft.com/office/drawing/2014/main" id="{D647516A-7FE2-A101-0A33-C1955268FB04}"/>
              </a:ext>
            </a:extLst>
          </p:cNvPr>
          <p:cNvGrpSpPr/>
          <p:nvPr/>
        </p:nvGrpSpPr>
        <p:grpSpPr>
          <a:xfrm>
            <a:off x="783040" y="4844651"/>
            <a:ext cx="2687320" cy="1646824"/>
            <a:chOff x="802640" y="4853375"/>
            <a:chExt cx="2687320" cy="1646824"/>
          </a:xfrm>
        </p:grpSpPr>
        <p:sp>
          <p:nvSpPr>
            <p:cNvPr id="5" name="Oval 4">
              <a:extLst>
                <a:ext uri="{FF2B5EF4-FFF2-40B4-BE49-F238E27FC236}">
                  <a16:creationId xmlns:a16="http://schemas.microsoft.com/office/drawing/2014/main" id="{1B10A5A8-BBD9-ECE3-A553-D9F6D5C6D1C2}"/>
                </a:ext>
              </a:extLst>
            </p:cNvPr>
            <p:cNvSpPr/>
            <p:nvPr/>
          </p:nvSpPr>
          <p:spPr>
            <a:xfrm>
              <a:off x="802640" y="4853375"/>
              <a:ext cx="152400" cy="14224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5EFBA19-398A-4604-C5F9-EA593F7F2E19}"/>
                </a:ext>
              </a:extLst>
            </p:cNvPr>
            <p:cNvSpPr/>
            <p:nvPr/>
          </p:nvSpPr>
          <p:spPr>
            <a:xfrm>
              <a:off x="1747520" y="5286511"/>
              <a:ext cx="152400" cy="14224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AA85B61-8410-047B-D0FD-D691E488F3D2}"/>
                </a:ext>
              </a:extLst>
            </p:cNvPr>
            <p:cNvSpPr/>
            <p:nvPr/>
          </p:nvSpPr>
          <p:spPr>
            <a:xfrm>
              <a:off x="3337560" y="6357959"/>
              <a:ext cx="152400" cy="14224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74A8D04-1C74-146C-77E3-A24A1D8C66E1}"/>
                </a:ext>
              </a:extLst>
            </p:cNvPr>
            <p:cNvSpPr/>
            <p:nvPr/>
          </p:nvSpPr>
          <p:spPr>
            <a:xfrm>
              <a:off x="802640" y="5805327"/>
              <a:ext cx="152400" cy="14224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9E03C01-74B3-FA0D-FAC7-9AF847981412}"/>
                </a:ext>
              </a:extLst>
            </p:cNvPr>
            <p:cNvSpPr/>
            <p:nvPr/>
          </p:nvSpPr>
          <p:spPr>
            <a:xfrm>
              <a:off x="2623820" y="5805327"/>
              <a:ext cx="152400" cy="14224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3A1FC6E-043D-B0D7-65CC-6DBBDE436B9D}"/>
                </a:ext>
              </a:extLst>
            </p:cNvPr>
            <p:cNvSpPr/>
            <p:nvPr/>
          </p:nvSpPr>
          <p:spPr>
            <a:xfrm>
              <a:off x="1747520" y="6357959"/>
              <a:ext cx="152400" cy="14224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5742C74-1A80-AC89-1C53-FAA0F88F1342}"/>
                </a:ext>
              </a:extLst>
            </p:cNvPr>
            <p:cNvSpPr/>
            <p:nvPr/>
          </p:nvSpPr>
          <p:spPr>
            <a:xfrm>
              <a:off x="802640" y="6357959"/>
              <a:ext cx="152400" cy="14224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EC14471B-B2F4-3CA6-5A4A-DF5628E1639F}"/>
                </a:ext>
              </a:extLst>
            </p:cNvPr>
            <p:cNvCxnSpPr>
              <a:cxnSpLocks/>
            </p:cNvCxnSpPr>
            <p:nvPr/>
          </p:nvCxnSpPr>
          <p:spPr>
            <a:xfrm>
              <a:off x="1823720" y="5343611"/>
              <a:ext cx="0" cy="475198"/>
            </a:xfrm>
            <a:prstGeom prst="line">
              <a:avLst/>
            </a:prstGeom>
            <a:effectLst/>
          </p:spPr>
          <p:style>
            <a:lnRef idx="2">
              <a:schemeClr val="dk1"/>
            </a:lnRef>
            <a:fillRef idx="0">
              <a:schemeClr val="dk1"/>
            </a:fillRef>
            <a:effectRef idx="1">
              <a:schemeClr val="dk1"/>
            </a:effectRef>
            <a:fontRef idx="minor">
              <a:schemeClr val="tx1"/>
            </a:fontRef>
          </p:style>
        </p:cxnSp>
        <p:cxnSp>
          <p:nvCxnSpPr>
            <p:cNvPr id="26" name="Straight Connector 25">
              <a:extLst>
                <a:ext uri="{FF2B5EF4-FFF2-40B4-BE49-F238E27FC236}">
                  <a16:creationId xmlns:a16="http://schemas.microsoft.com/office/drawing/2014/main" id="{2A723BB1-B680-3156-425B-7DA70F05FB88}"/>
                </a:ext>
              </a:extLst>
            </p:cNvPr>
            <p:cNvCxnSpPr>
              <a:cxnSpLocks/>
              <a:stCxn id="5" idx="6"/>
              <a:endCxn id="7" idx="1"/>
            </p:cNvCxnSpPr>
            <p:nvPr/>
          </p:nvCxnSpPr>
          <p:spPr>
            <a:xfrm>
              <a:off x="955040" y="4924495"/>
              <a:ext cx="814798" cy="382847"/>
            </a:xfrm>
            <a:prstGeom prst="line">
              <a:avLst/>
            </a:prstGeom>
            <a:effectLst/>
          </p:spPr>
          <p:style>
            <a:lnRef idx="2">
              <a:schemeClr val="dk1"/>
            </a:lnRef>
            <a:fillRef idx="0">
              <a:schemeClr val="dk1"/>
            </a:fillRef>
            <a:effectRef idx="1">
              <a:schemeClr val="dk1"/>
            </a:effectRef>
            <a:fontRef idx="minor">
              <a:schemeClr val="tx1"/>
            </a:fontRef>
          </p:style>
        </p:cxnSp>
        <p:cxnSp>
          <p:nvCxnSpPr>
            <p:cNvPr id="29" name="Straight Connector 28">
              <a:extLst>
                <a:ext uri="{FF2B5EF4-FFF2-40B4-BE49-F238E27FC236}">
                  <a16:creationId xmlns:a16="http://schemas.microsoft.com/office/drawing/2014/main" id="{BB3F28CC-9F2B-6B45-DBDB-B4CEC43D4581}"/>
                </a:ext>
              </a:extLst>
            </p:cNvPr>
            <p:cNvCxnSpPr>
              <a:cxnSpLocks/>
              <a:stCxn id="7" idx="6"/>
              <a:endCxn id="20" idx="1"/>
            </p:cNvCxnSpPr>
            <p:nvPr/>
          </p:nvCxnSpPr>
          <p:spPr>
            <a:xfrm>
              <a:off x="1899920" y="5357631"/>
              <a:ext cx="746218" cy="468527"/>
            </a:xfrm>
            <a:prstGeom prst="line">
              <a:avLst/>
            </a:prstGeom>
            <a:effectLst/>
          </p:spPr>
          <p:style>
            <a:lnRef idx="2">
              <a:schemeClr val="dk1"/>
            </a:lnRef>
            <a:fillRef idx="0">
              <a:schemeClr val="dk1"/>
            </a:fillRef>
            <a:effectRef idx="1">
              <a:schemeClr val="dk1"/>
            </a:effectRef>
            <a:fontRef idx="minor">
              <a:schemeClr val="tx1"/>
            </a:fontRef>
          </p:style>
        </p:cxnSp>
        <p:cxnSp>
          <p:nvCxnSpPr>
            <p:cNvPr id="33" name="Straight Connector 32">
              <a:extLst>
                <a:ext uri="{FF2B5EF4-FFF2-40B4-BE49-F238E27FC236}">
                  <a16:creationId xmlns:a16="http://schemas.microsoft.com/office/drawing/2014/main" id="{45D0536B-C45F-A2A3-2302-1CCBA70FF1EB}"/>
                </a:ext>
              </a:extLst>
            </p:cNvPr>
            <p:cNvCxnSpPr>
              <a:cxnSpLocks/>
              <a:stCxn id="20" idx="5"/>
              <a:endCxn id="16" idx="1"/>
            </p:cNvCxnSpPr>
            <p:nvPr/>
          </p:nvCxnSpPr>
          <p:spPr>
            <a:xfrm>
              <a:off x="2753902" y="5926736"/>
              <a:ext cx="605976" cy="452054"/>
            </a:xfrm>
            <a:prstGeom prst="line">
              <a:avLst/>
            </a:prstGeom>
            <a:effectLst/>
          </p:spPr>
          <p:style>
            <a:lnRef idx="2">
              <a:schemeClr val="dk1"/>
            </a:lnRef>
            <a:fillRef idx="0">
              <a:schemeClr val="dk1"/>
            </a:fillRef>
            <a:effectRef idx="1">
              <a:schemeClr val="dk1"/>
            </a:effectRef>
            <a:fontRef idx="minor">
              <a:schemeClr val="tx1"/>
            </a:fontRef>
          </p:style>
        </p:cxnSp>
        <p:cxnSp>
          <p:nvCxnSpPr>
            <p:cNvPr id="37" name="Straight Connector 36">
              <a:extLst>
                <a:ext uri="{FF2B5EF4-FFF2-40B4-BE49-F238E27FC236}">
                  <a16:creationId xmlns:a16="http://schemas.microsoft.com/office/drawing/2014/main" id="{F1690B5F-7D5B-06E4-BE34-9025D72F34D8}"/>
                </a:ext>
              </a:extLst>
            </p:cNvPr>
            <p:cNvCxnSpPr>
              <a:cxnSpLocks/>
              <a:stCxn id="21" idx="1"/>
              <a:endCxn id="19" idx="5"/>
            </p:cNvCxnSpPr>
            <p:nvPr/>
          </p:nvCxnSpPr>
          <p:spPr>
            <a:xfrm flipH="1" flipV="1">
              <a:off x="1877602" y="5926736"/>
              <a:ext cx="768536" cy="452054"/>
            </a:xfrm>
            <a:prstGeom prst="line">
              <a:avLst/>
            </a:prstGeom>
            <a:effectLst/>
          </p:spPr>
          <p:style>
            <a:lnRef idx="2">
              <a:schemeClr val="dk1"/>
            </a:lnRef>
            <a:fillRef idx="0">
              <a:schemeClr val="dk1"/>
            </a:fillRef>
            <a:effectRef idx="1">
              <a:schemeClr val="dk1"/>
            </a:effectRef>
            <a:fontRef idx="minor">
              <a:schemeClr val="tx1"/>
            </a:fontRef>
          </p:style>
        </p:cxnSp>
        <p:cxnSp>
          <p:nvCxnSpPr>
            <p:cNvPr id="40" name="Straight Connector 39">
              <a:extLst>
                <a:ext uri="{FF2B5EF4-FFF2-40B4-BE49-F238E27FC236}">
                  <a16:creationId xmlns:a16="http://schemas.microsoft.com/office/drawing/2014/main" id="{4AA619E8-EEF2-3C77-04BE-C94D86065A42}"/>
                </a:ext>
              </a:extLst>
            </p:cNvPr>
            <p:cNvCxnSpPr>
              <a:cxnSpLocks/>
            </p:cNvCxnSpPr>
            <p:nvPr/>
          </p:nvCxnSpPr>
          <p:spPr>
            <a:xfrm>
              <a:off x="878840" y="4995615"/>
              <a:ext cx="0" cy="376037"/>
            </a:xfrm>
            <a:prstGeom prst="line">
              <a:avLst/>
            </a:prstGeom>
            <a:effectLst/>
          </p:spPr>
          <p:style>
            <a:lnRef idx="2">
              <a:schemeClr val="dk1"/>
            </a:lnRef>
            <a:fillRef idx="0">
              <a:schemeClr val="dk1"/>
            </a:fillRef>
            <a:effectRef idx="1">
              <a:schemeClr val="dk1"/>
            </a:effectRef>
            <a:fontRef idx="minor">
              <a:schemeClr val="tx1"/>
            </a:fontRef>
          </p:style>
        </p:cxnSp>
        <p:cxnSp>
          <p:nvCxnSpPr>
            <p:cNvPr id="43" name="Straight Connector 42">
              <a:extLst>
                <a:ext uri="{FF2B5EF4-FFF2-40B4-BE49-F238E27FC236}">
                  <a16:creationId xmlns:a16="http://schemas.microsoft.com/office/drawing/2014/main" id="{BA6E3324-3AF9-F77A-867D-74C4BA7C64F2}"/>
                </a:ext>
              </a:extLst>
            </p:cNvPr>
            <p:cNvCxnSpPr>
              <a:cxnSpLocks/>
              <a:stCxn id="17" idx="4"/>
            </p:cNvCxnSpPr>
            <p:nvPr/>
          </p:nvCxnSpPr>
          <p:spPr>
            <a:xfrm>
              <a:off x="878840" y="5428751"/>
              <a:ext cx="0" cy="461178"/>
            </a:xfrm>
            <a:prstGeom prst="line">
              <a:avLst/>
            </a:prstGeom>
            <a:effectLst/>
          </p:spPr>
          <p:style>
            <a:lnRef idx="2">
              <a:schemeClr val="dk1"/>
            </a:lnRef>
            <a:fillRef idx="0">
              <a:schemeClr val="dk1"/>
            </a:fillRef>
            <a:effectRef idx="1">
              <a:schemeClr val="dk1"/>
            </a:effectRef>
            <a:fontRef idx="minor">
              <a:schemeClr val="tx1"/>
            </a:fontRef>
          </p:style>
        </p:cxnSp>
        <p:cxnSp>
          <p:nvCxnSpPr>
            <p:cNvPr id="47" name="Straight Connector 46">
              <a:extLst>
                <a:ext uri="{FF2B5EF4-FFF2-40B4-BE49-F238E27FC236}">
                  <a16:creationId xmlns:a16="http://schemas.microsoft.com/office/drawing/2014/main" id="{4BDD38DB-EF1F-27CB-804D-476C17272064}"/>
                </a:ext>
              </a:extLst>
            </p:cNvPr>
            <p:cNvCxnSpPr>
              <a:cxnSpLocks/>
              <a:stCxn id="17" idx="5"/>
              <a:endCxn id="19" idx="1"/>
            </p:cNvCxnSpPr>
            <p:nvPr/>
          </p:nvCxnSpPr>
          <p:spPr>
            <a:xfrm>
              <a:off x="932722" y="5407920"/>
              <a:ext cx="837116" cy="418238"/>
            </a:xfrm>
            <a:prstGeom prst="line">
              <a:avLst/>
            </a:prstGeom>
            <a:effectLst/>
          </p:spPr>
          <p:style>
            <a:lnRef idx="2">
              <a:schemeClr val="dk1"/>
            </a:lnRef>
            <a:fillRef idx="0">
              <a:schemeClr val="dk1"/>
            </a:fillRef>
            <a:effectRef idx="1">
              <a:schemeClr val="dk1"/>
            </a:effectRef>
            <a:fontRef idx="minor">
              <a:schemeClr val="tx1"/>
            </a:fontRef>
          </p:style>
        </p:cxnSp>
        <p:cxnSp>
          <p:nvCxnSpPr>
            <p:cNvPr id="50" name="Straight Connector 49">
              <a:extLst>
                <a:ext uri="{FF2B5EF4-FFF2-40B4-BE49-F238E27FC236}">
                  <a16:creationId xmlns:a16="http://schemas.microsoft.com/office/drawing/2014/main" id="{3CBD20E9-5371-CBC7-5568-FE207D877CA9}"/>
                </a:ext>
              </a:extLst>
            </p:cNvPr>
            <p:cNvCxnSpPr>
              <a:cxnSpLocks/>
            </p:cNvCxnSpPr>
            <p:nvPr/>
          </p:nvCxnSpPr>
          <p:spPr>
            <a:xfrm flipH="1">
              <a:off x="2773680" y="6429079"/>
              <a:ext cx="563880" cy="0"/>
            </a:xfrm>
            <a:prstGeom prst="line">
              <a:avLst/>
            </a:prstGeom>
            <a:effectLst/>
          </p:spPr>
          <p:style>
            <a:lnRef idx="2">
              <a:schemeClr val="dk1"/>
            </a:lnRef>
            <a:fillRef idx="0">
              <a:schemeClr val="dk1"/>
            </a:fillRef>
            <a:effectRef idx="1">
              <a:schemeClr val="dk1"/>
            </a:effectRef>
            <a:fontRef idx="minor">
              <a:schemeClr val="tx1"/>
            </a:fontRef>
          </p:style>
        </p:cxnSp>
        <p:cxnSp>
          <p:nvCxnSpPr>
            <p:cNvPr id="55" name="Straight Connector 54">
              <a:extLst>
                <a:ext uri="{FF2B5EF4-FFF2-40B4-BE49-F238E27FC236}">
                  <a16:creationId xmlns:a16="http://schemas.microsoft.com/office/drawing/2014/main" id="{BCF75D09-E37A-EE31-B0A9-F0EC717B8BCC}"/>
                </a:ext>
              </a:extLst>
            </p:cNvPr>
            <p:cNvCxnSpPr>
              <a:cxnSpLocks/>
              <a:stCxn id="21" idx="2"/>
              <a:endCxn id="22" idx="6"/>
            </p:cNvCxnSpPr>
            <p:nvPr/>
          </p:nvCxnSpPr>
          <p:spPr>
            <a:xfrm flipH="1">
              <a:off x="1899920" y="6429079"/>
              <a:ext cx="723900" cy="0"/>
            </a:xfrm>
            <a:prstGeom prst="line">
              <a:avLst/>
            </a:prstGeom>
            <a:effectLst/>
          </p:spPr>
          <p:style>
            <a:lnRef idx="2">
              <a:schemeClr val="dk1"/>
            </a:lnRef>
            <a:fillRef idx="0">
              <a:schemeClr val="dk1"/>
            </a:fillRef>
            <a:effectRef idx="1">
              <a:schemeClr val="dk1"/>
            </a:effectRef>
            <a:fontRef idx="minor">
              <a:schemeClr val="tx1"/>
            </a:fontRef>
          </p:style>
        </p:cxnSp>
        <p:cxnSp>
          <p:nvCxnSpPr>
            <p:cNvPr id="58" name="Straight Connector 57">
              <a:extLst>
                <a:ext uri="{FF2B5EF4-FFF2-40B4-BE49-F238E27FC236}">
                  <a16:creationId xmlns:a16="http://schemas.microsoft.com/office/drawing/2014/main" id="{14347639-1836-6064-C861-4EA94C80C90C}"/>
                </a:ext>
              </a:extLst>
            </p:cNvPr>
            <p:cNvCxnSpPr>
              <a:cxnSpLocks/>
              <a:stCxn id="18" idx="4"/>
            </p:cNvCxnSpPr>
            <p:nvPr/>
          </p:nvCxnSpPr>
          <p:spPr>
            <a:xfrm>
              <a:off x="878840" y="5947567"/>
              <a:ext cx="0" cy="410392"/>
            </a:xfrm>
            <a:prstGeom prst="line">
              <a:avLst/>
            </a:prstGeom>
            <a:effectLst/>
          </p:spPr>
          <p:style>
            <a:lnRef idx="2">
              <a:schemeClr val="dk1"/>
            </a:lnRef>
            <a:fillRef idx="0">
              <a:schemeClr val="dk1"/>
            </a:fillRef>
            <a:effectRef idx="1">
              <a:schemeClr val="dk1"/>
            </a:effectRef>
            <a:fontRef idx="minor">
              <a:schemeClr val="tx1"/>
            </a:fontRef>
          </p:style>
        </p:cxnSp>
        <p:cxnSp>
          <p:nvCxnSpPr>
            <p:cNvPr id="61" name="Straight Connector 60">
              <a:extLst>
                <a:ext uri="{FF2B5EF4-FFF2-40B4-BE49-F238E27FC236}">
                  <a16:creationId xmlns:a16="http://schemas.microsoft.com/office/drawing/2014/main" id="{A30189E0-6718-AF19-D1CA-46D568FC81EF}"/>
                </a:ext>
              </a:extLst>
            </p:cNvPr>
            <p:cNvCxnSpPr>
              <a:cxnSpLocks/>
            </p:cNvCxnSpPr>
            <p:nvPr/>
          </p:nvCxnSpPr>
          <p:spPr>
            <a:xfrm flipH="1">
              <a:off x="955040" y="6429079"/>
              <a:ext cx="797560" cy="0"/>
            </a:xfrm>
            <a:prstGeom prst="line">
              <a:avLst/>
            </a:prstGeom>
            <a:effectLst/>
          </p:spPr>
          <p:style>
            <a:lnRef idx="2">
              <a:schemeClr val="dk1"/>
            </a:lnRef>
            <a:fillRef idx="0">
              <a:schemeClr val="dk1"/>
            </a:fillRef>
            <a:effectRef idx="1">
              <a:schemeClr val="dk1"/>
            </a:effectRef>
            <a:fontRef idx="minor">
              <a:schemeClr val="tx1"/>
            </a:fontRef>
          </p:style>
        </p:cxnSp>
        <p:cxnSp>
          <p:nvCxnSpPr>
            <p:cNvPr id="64" name="Straight Connector 63">
              <a:extLst>
                <a:ext uri="{FF2B5EF4-FFF2-40B4-BE49-F238E27FC236}">
                  <a16:creationId xmlns:a16="http://schemas.microsoft.com/office/drawing/2014/main" id="{F23D142A-1796-1C83-A9FF-66DC3B92A575}"/>
                </a:ext>
              </a:extLst>
            </p:cNvPr>
            <p:cNvCxnSpPr>
              <a:cxnSpLocks/>
              <a:stCxn id="18" idx="5"/>
              <a:endCxn id="22" idx="1"/>
            </p:cNvCxnSpPr>
            <p:nvPr/>
          </p:nvCxnSpPr>
          <p:spPr>
            <a:xfrm>
              <a:off x="932722" y="5926736"/>
              <a:ext cx="837116" cy="452054"/>
            </a:xfrm>
            <a:prstGeom prst="line">
              <a:avLst/>
            </a:prstGeom>
            <a:effectLst/>
          </p:spPr>
          <p:style>
            <a:lnRef idx="2">
              <a:schemeClr val="dk1"/>
            </a:lnRef>
            <a:fillRef idx="0">
              <a:schemeClr val="dk1"/>
            </a:fillRef>
            <a:effectRef idx="1">
              <a:schemeClr val="dk1"/>
            </a:effectRef>
            <a:fontRef idx="minor">
              <a:schemeClr val="tx1"/>
            </a:fontRef>
          </p:style>
        </p:cxnSp>
        <p:cxnSp>
          <p:nvCxnSpPr>
            <p:cNvPr id="67" name="Straight Connector 66">
              <a:extLst>
                <a:ext uri="{FF2B5EF4-FFF2-40B4-BE49-F238E27FC236}">
                  <a16:creationId xmlns:a16="http://schemas.microsoft.com/office/drawing/2014/main" id="{E25BC50B-1B41-6A88-8C63-361C279B54E4}"/>
                </a:ext>
              </a:extLst>
            </p:cNvPr>
            <p:cNvCxnSpPr>
              <a:cxnSpLocks/>
              <a:stCxn id="19" idx="4"/>
            </p:cNvCxnSpPr>
            <p:nvPr/>
          </p:nvCxnSpPr>
          <p:spPr>
            <a:xfrm>
              <a:off x="1823720" y="5947567"/>
              <a:ext cx="0" cy="410392"/>
            </a:xfrm>
            <a:prstGeom prst="line">
              <a:avLst/>
            </a:prstGeom>
            <a:effectLst/>
          </p:spPr>
          <p:style>
            <a:lnRef idx="2">
              <a:schemeClr val="dk1"/>
            </a:lnRef>
            <a:fillRef idx="0">
              <a:schemeClr val="dk1"/>
            </a:fillRef>
            <a:effectRef idx="1">
              <a:schemeClr val="dk1"/>
            </a:effectRef>
            <a:fontRef idx="minor">
              <a:schemeClr val="tx1"/>
            </a:fontRef>
          </p:style>
        </p:cxnSp>
        <p:cxnSp>
          <p:nvCxnSpPr>
            <p:cNvPr id="70" name="Straight Connector 69">
              <a:extLst>
                <a:ext uri="{FF2B5EF4-FFF2-40B4-BE49-F238E27FC236}">
                  <a16:creationId xmlns:a16="http://schemas.microsoft.com/office/drawing/2014/main" id="{F6716C16-9869-80E9-ECEF-C44509FA5C7A}"/>
                </a:ext>
              </a:extLst>
            </p:cNvPr>
            <p:cNvCxnSpPr>
              <a:cxnSpLocks/>
            </p:cNvCxnSpPr>
            <p:nvPr/>
          </p:nvCxnSpPr>
          <p:spPr>
            <a:xfrm>
              <a:off x="2700020" y="5862966"/>
              <a:ext cx="0" cy="494993"/>
            </a:xfrm>
            <a:prstGeom prst="line">
              <a:avLst/>
            </a:prstGeom>
            <a:effectLst/>
          </p:spPr>
          <p:style>
            <a:lnRef idx="2">
              <a:schemeClr val="dk1"/>
            </a:lnRef>
            <a:fillRef idx="0">
              <a:schemeClr val="dk1"/>
            </a:fillRef>
            <a:effectRef idx="1">
              <a:schemeClr val="dk1"/>
            </a:effectRef>
            <a:fontRef idx="minor">
              <a:schemeClr val="tx1"/>
            </a:fontRef>
          </p:style>
        </p:cxnSp>
        <p:cxnSp>
          <p:nvCxnSpPr>
            <p:cNvPr id="76" name="Straight Connector 75">
              <a:extLst>
                <a:ext uri="{FF2B5EF4-FFF2-40B4-BE49-F238E27FC236}">
                  <a16:creationId xmlns:a16="http://schemas.microsoft.com/office/drawing/2014/main" id="{6F58606D-FA25-785B-E5E6-0DC625456C62}"/>
                </a:ext>
              </a:extLst>
            </p:cNvPr>
            <p:cNvCxnSpPr>
              <a:cxnSpLocks/>
              <a:stCxn id="20" idx="2"/>
              <a:endCxn id="19" idx="6"/>
            </p:cNvCxnSpPr>
            <p:nvPr/>
          </p:nvCxnSpPr>
          <p:spPr>
            <a:xfrm flipH="1">
              <a:off x="1899920" y="5876447"/>
              <a:ext cx="723900" cy="0"/>
            </a:xfrm>
            <a:prstGeom prst="line">
              <a:avLst/>
            </a:prstGeom>
            <a:effectLst/>
          </p:spPr>
          <p:style>
            <a:lnRef idx="2">
              <a:schemeClr val="dk1"/>
            </a:lnRef>
            <a:fillRef idx="0">
              <a:schemeClr val="dk1"/>
            </a:fillRef>
            <a:effectRef idx="1">
              <a:schemeClr val="dk1"/>
            </a:effectRef>
            <a:fontRef idx="minor">
              <a:schemeClr val="tx1"/>
            </a:fontRef>
          </p:style>
        </p:cxnSp>
        <p:cxnSp>
          <p:nvCxnSpPr>
            <p:cNvPr id="81" name="Straight Connector 80">
              <a:extLst>
                <a:ext uri="{FF2B5EF4-FFF2-40B4-BE49-F238E27FC236}">
                  <a16:creationId xmlns:a16="http://schemas.microsoft.com/office/drawing/2014/main" id="{6B34AE13-0006-3FEC-7602-852B871498B0}"/>
                </a:ext>
              </a:extLst>
            </p:cNvPr>
            <p:cNvCxnSpPr>
              <a:cxnSpLocks/>
              <a:stCxn id="7" idx="2"/>
              <a:endCxn id="17" idx="6"/>
            </p:cNvCxnSpPr>
            <p:nvPr/>
          </p:nvCxnSpPr>
          <p:spPr>
            <a:xfrm flipH="1">
              <a:off x="955040" y="5357631"/>
              <a:ext cx="792480" cy="0"/>
            </a:xfrm>
            <a:prstGeom prst="line">
              <a:avLst/>
            </a:prstGeom>
            <a:effectLst/>
          </p:spPr>
          <p:style>
            <a:lnRef idx="2">
              <a:schemeClr val="dk1"/>
            </a:lnRef>
            <a:fillRef idx="0">
              <a:schemeClr val="dk1"/>
            </a:fillRef>
            <a:effectRef idx="1">
              <a:schemeClr val="dk1"/>
            </a:effectRef>
            <a:fontRef idx="minor">
              <a:schemeClr val="tx1"/>
            </a:fontRef>
          </p:style>
        </p:cxnSp>
        <p:cxnSp>
          <p:nvCxnSpPr>
            <p:cNvPr id="84" name="Straight Connector 83">
              <a:extLst>
                <a:ext uri="{FF2B5EF4-FFF2-40B4-BE49-F238E27FC236}">
                  <a16:creationId xmlns:a16="http://schemas.microsoft.com/office/drawing/2014/main" id="{9E90EA2E-293B-1673-9F53-8282C3E4CFFC}"/>
                </a:ext>
              </a:extLst>
            </p:cNvPr>
            <p:cNvCxnSpPr>
              <a:cxnSpLocks/>
              <a:stCxn id="19" idx="2"/>
              <a:endCxn id="18" idx="6"/>
            </p:cNvCxnSpPr>
            <p:nvPr/>
          </p:nvCxnSpPr>
          <p:spPr>
            <a:xfrm flipH="1">
              <a:off x="955040" y="5876447"/>
              <a:ext cx="792480" cy="0"/>
            </a:xfrm>
            <a:prstGeom prst="line">
              <a:avLst/>
            </a:prstGeom>
            <a:effectLst/>
          </p:spPr>
          <p:style>
            <a:lnRef idx="2">
              <a:schemeClr val="dk1"/>
            </a:lnRef>
            <a:fillRef idx="0">
              <a:schemeClr val="dk1"/>
            </a:fillRef>
            <a:effectRef idx="1">
              <a:schemeClr val="dk1"/>
            </a:effectRef>
            <a:fontRef idx="minor">
              <a:schemeClr val="tx1"/>
            </a:fontRef>
          </p:style>
        </p:cxnSp>
        <p:sp>
          <p:nvSpPr>
            <p:cNvPr id="17" name="Oval 16">
              <a:extLst>
                <a:ext uri="{FF2B5EF4-FFF2-40B4-BE49-F238E27FC236}">
                  <a16:creationId xmlns:a16="http://schemas.microsoft.com/office/drawing/2014/main" id="{39269131-F1C3-3F72-F1C3-67BA73EBA766}"/>
                </a:ext>
              </a:extLst>
            </p:cNvPr>
            <p:cNvSpPr/>
            <p:nvPr/>
          </p:nvSpPr>
          <p:spPr>
            <a:xfrm>
              <a:off x="802640" y="5286511"/>
              <a:ext cx="152400" cy="14224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D10D37E-217E-CFA5-9731-FEA6CFBB8284}"/>
                </a:ext>
              </a:extLst>
            </p:cNvPr>
            <p:cNvSpPr/>
            <p:nvPr/>
          </p:nvSpPr>
          <p:spPr>
            <a:xfrm>
              <a:off x="1747520" y="5805327"/>
              <a:ext cx="152400" cy="14224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B43E9CC-4AB7-F8C4-D2DD-D6984E91579A}"/>
                </a:ext>
              </a:extLst>
            </p:cNvPr>
            <p:cNvSpPr/>
            <p:nvPr/>
          </p:nvSpPr>
          <p:spPr>
            <a:xfrm>
              <a:off x="2623820" y="6357959"/>
              <a:ext cx="152400" cy="14224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9" name="Group 138">
            <a:extLst>
              <a:ext uri="{FF2B5EF4-FFF2-40B4-BE49-F238E27FC236}">
                <a16:creationId xmlns:a16="http://schemas.microsoft.com/office/drawing/2014/main" id="{C0965DEA-4FC6-97FF-95DE-B03E3A13BD14}"/>
              </a:ext>
            </a:extLst>
          </p:cNvPr>
          <p:cNvGrpSpPr/>
          <p:nvPr/>
        </p:nvGrpSpPr>
        <p:grpSpPr>
          <a:xfrm>
            <a:off x="4689720" y="4844651"/>
            <a:ext cx="2687320" cy="1646824"/>
            <a:chOff x="802640" y="4853375"/>
            <a:chExt cx="2687320" cy="1646824"/>
          </a:xfrm>
        </p:grpSpPr>
        <p:cxnSp>
          <p:nvCxnSpPr>
            <p:cNvPr id="155" name="Straight Connector 154">
              <a:extLst>
                <a:ext uri="{FF2B5EF4-FFF2-40B4-BE49-F238E27FC236}">
                  <a16:creationId xmlns:a16="http://schemas.microsoft.com/office/drawing/2014/main" id="{11FBA9F3-A81E-A1B2-3778-C1D06FF4020A}"/>
                </a:ext>
              </a:extLst>
            </p:cNvPr>
            <p:cNvCxnSpPr>
              <a:cxnSpLocks/>
            </p:cNvCxnSpPr>
            <p:nvPr/>
          </p:nvCxnSpPr>
          <p:spPr>
            <a:xfrm>
              <a:off x="878840" y="4995615"/>
              <a:ext cx="0" cy="376037"/>
            </a:xfrm>
            <a:prstGeom prst="line">
              <a:avLst/>
            </a:prstGeom>
            <a:effectLst/>
          </p:spPr>
          <p:style>
            <a:lnRef idx="2">
              <a:schemeClr val="dk1"/>
            </a:lnRef>
            <a:fillRef idx="0">
              <a:schemeClr val="dk1"/>
            </a:fillRef>
            <a:effectRef idx="1">
              <a:schemeClr val="dk1"/>
            </a:effectRef>
            <a:fontRef idx="minor">
              <a:schemeClr val="tx1"/>
            </a:fontRef>
          </p:style>
        </p:cxnSp>
        <p:sp>
          <p:nvSpPr>
            <p:cNvPr id="140" name="Oval 139">
              <a:extLst>
                <a:ext uri="{FF2B5EF4-FFF2-40B4-BE49-F238E27FC236}">
                  <a16:creationId xmlns:a16="http://schemas.microsoft.com/office/drawing/2014/main" id="{C35EA990-F3BF-D4C9-3E0C-8B3CC7AB6F65}"/>
                </a:ext>
              </a:extLst>
            </p:cNvPr>
            <p:cNvSpPr/>
            <p:nvPr/>
          </p:nvSpPr>
          <p:spPr>
            <a:xfrm>
              <a:off x="802640" y="4853375"/>
              <a:ext cx="152400" cy="14224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99C607EA-2AAF-B435-C5E6-C0D4B9D70F14}"/>
                </a:ext>
              </a:extLst>
            </p:cNvPr>
            <p:cNvSpPr/>
            <p:nvPr/>
          </p:nvSpPr>
          <p:spPr>
            <a:xfrm>
              <a:off x="1747520" y="5286511"/>
              <a:ext cx="152400" cy="14224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8C02DCE5-2470-4FF4-4432-8C963149F837}"/>
                </a:ext>
              </a:extLst>
            </p:cNvPr>
            <p:cNvSpPr/>
            <p:nvPr/>
          </p:nvSpPr>
          <p:spPr>
            <a:xfrm>
              <a:off x="3337560" y="6357959"/>
              <a:ext cx="152400" cy="14224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4129ECDD-E716-3372-7825-07241EBDC6FE}"/>
                </a:ext>
              </a:extLst>
            </p:cNvPr>
            <p:cNvSpPr/>
            <p:nvPr/>
          </p:nvSpPr>
          <p:spPr>
            <a:xfrm>
              <a:off x="802640" y="5286511"/>
              <a:ext cx="152400" cy="14224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30FB8E01-92C1-C0DE-8CB3-7E9C161D5D41}"/>
                </a:ext>
              </a:extLst>
            </p:cNvPr>
            <p:cNvSpPr/>
            <p:nvPr/>
          </p:nvSpPr>
          <p:spPr>
            <a:xfrm>
              <a:off x="802640" y="5805327"/>
              <a:ext cx="152400" cy="14224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3CEECCA4-1DAF-C01A-59CA-39C759EE4706}"/>
                </a:ext>
              </a:extLst>
            </p:cNvPr>
            <p:cNvSpPr/>
            <p:nvPr/>
          </p:nvSpPr>
          <p:spPr>
            <a:xfrm>
              <a:off x="1747520" y="5805327"/>
              <a:ext cx="152400" cy="14224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4D010618-0678-FCBF-A14A-C1E7820F175B}"/>
                </a:ext>
              </a:extLst>
            </p:cNvPr>
            <p:cNvSpPr/>
            <p:nvPr/>
          </p:nvSpPr>
          <p:spPr>
            <a:xfrm>
              <a:off x="2623820" y="5805327"/>
              <a:ext cx="152400" cy="14224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F7074DC2-22C7-5B8D-332C-641BCC90200B}"/>
                </a:ext>
              </a:extLst>
            </p:cNvPr>
            <p:cNvSpPr/>
            <p:nvPr/>
          </p:nvSpPr>
          <p:spPr>
            <a:xfrm>
              <a:off x="2623820" y="6357959"/>
              <a:ext cx="152400" cy="14224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B0A82DFF-3AC4-2BBD-940C-538440EF61E2}"/>
                </a:ext>
              </a:extLst>
            </p:cNvPr>
            <p:cNvSpPr/>
            <p:nvPr/>
          </p:nvSpPr>
          <p:spPr>
            <a:xfrm>
              <a:off x="1747520" y="6357959"/>
              <a:ext cx="152400" cy="14224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0785F3F6-9DF9-4E2A-1DD9-8B70C177AFBC}"/>
                </a:ext>
              </a:extLst>
            </p:cNvPr>
            <p:cNvSpPr/>
            <p:nvPr/>
          </p:nvSpPr>
          <p:spPr>
            <a:xfrm>
              <a:off x="802640" y="6357959"/>
              <a:ext cx="152400" cy="14224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0" name="Straight Connector 149">
              <a:extLst>
                <a:ext uri="{FF2B5EF4-FFF2-40B4-BE49-F238E27FC236}">
                  <a16:creationId xmlns:a16="http://schemas.microsoft.com/office/drawing/2014/main" id="{8918742B-4236-8DBC-BCFC-2F0A664F1583}"/>
                </a:ext>
              </a:extLst>
            </p:cNvPr>
            <p:cNvCxnSpPr>
              <a:cxnSpLocks/>
            </p:cNvCxnSpPr>
            <p:nvPr/>
          </p:nvCxnSpPr>
          <p:spPr>
            <a:xfrm>
              <a:off x="1823720" y="5343611"/>
              <a:ext cx="0" cy="475198"/>
            </a:xfrm>
            <a:prstGeom prst="line">
              <a:avLst/>
            </a:prstGeom>
            <a:effectLst/>
          </p:spPr>
          <p:style>
            <a:lnRef idx="2">
              <a:schemeClr val="dk1"/>
            </a:lnRef>
            <a:fillRef idx="0">
              <a:schemeClr val="dk1"/>
            </a:fillRef>
            <a:effectRef idx="1">
              <a:schemeClr val="dk1"/>
            </a:effectRef>
            <a:fontRef idx="minor">
              <a:schemeClr val="tx1"/>
            </a:fontRef>
          </p:style>
        </p:cxnSp>
        <p:cxnSp>
          <p:nvCxnSpPr>
            <p:cNvPr id="151" name="Straight Connector 150">
              <a:extLst>
                <a:ext uri="{FF2B5EF4-FFF2-40B4-BE49-F238E27FC236}">
                  <a16:creationId xmlns:a16="http://schemas.microsoft.com/office/drawing/2014/main" id="{6A8F6C6C-58C4-A91B-FAF1-762FC94D0BFC}"/>
                </a:ext>
              </a:extLst>
            </p:cNvPr>
            <p:cNvCxnSpPr>
              <a:cxnSpLocks/>
              <a:stCxn id="140" idx="6"/>
              <a:endCxn id="141" idx="1"/>
            </p:cNvCxnSpPr>
            <p:nvPr/>
          </p:nvCxnSpPr>
          <p:spPr>
            <a:xfrm>
              <a:off x="955040" y="4924495"/>
              <a:ext cx="814798" cy="382847"/>
            </a:xfrm>
            <a:prstGeom prst="line">
              <a:avLst/>
            </a:prstGeom>
            <a:effectLst/>
          </p:spPr>
          <p:style>
            <a:lnRef idx="2">
              <a:schemeClr val="dk1"/>
            </a:lnRef>
            <a:fillRef idx="0">
              <a:schemeClr val="dk1"/>
            </a:fillRef>
            <a:effectRef idx="1">
              <a:schemeClr val="dk1"/>
            </a:effectRef>
            <a:fontRef idx="minor">
              <a:schemeClr val="tx1"/>
            </a:fontRef>
          </p:style>
        </p:cxnSp>
        <p:cxnSp>
          <p:nvCxnSpPr>
            <p:cNvPr id="152" name="Straight Connector 151">
              <a:extLst>
                <a:ext uri="{FF2B5EF4-FFF2-40B4-BE49-F238E27FC236}">
                  <a16:creationId xmlns:a16="http://schemas.microsoft.com/office/drawing/2014/main" id="{14531172-797C-7BE2-BEAB-22B8220D7C74}"/>
                </a:ext>
              </a:extLst>
            </p:cNvPr>
            <p:cNvCxnSpPr>
              <a:cxnSpLocks/>
              <a:stCxn id="141" idx="6"/>
              <a:endCxn id="146" idx="1"/>
            </p:cNvCxnSpPr>
            <p:nvPr/>
          </p:nvCxnSpPr>
          <p:spPr>
            <a:xfrm>
              <a:off x="1899920" y="5357631"/>
              <a:ext cx="746218" cy="468527"/>
            </a:xfrm>
            <a:prstGeom prst="line">
              <a:avLst/>
            </a:prstGeom>
            <a:effectLst/>
          </p:spPr>
          <p:style>
            <a:lnRef idx="2">
              <a:schemeClr val="dk1"/>
            </a:lnRef>
            <a:fillRef idx="0">
              <a:schemeClr val="dk1"/>
            </a:fillRef>
            <a:effectRef idx="1">
              <a:schemeClr val="dk1"/>
            </a:effectRef>
            <a:fontRef idx="minor">
              <a:schemeClr val="tx1"/>
            </a:fontRef>
          </p:style>
        </p:cxnSp>
        <p:cxnSp>
          <p:nvCxnSpPr>
            <p:cNvPr id="153" name="Straight Connector 152">
              <a:extLst>
                <a:ext uri="{FF2B5EF4-FFF2-40B4-BE49-F238E27FC236}">
                  <a16:creationId xmlns:a16="http://schemas.microsoft.com/office/drawing/2014/main" id="{6B4FC8D7-A607-278C-F177-7D6BACE4F0C4}"/>
                </a:ext>
              </a:extLst>
            </p:cNvPr>
            <p:cNvCxnSpPr>
              <a:cxnSpLocks/>
              <a:stCxn id="146" idx="5"/>
              <a:endCxn id="142" idx="1"/>
            </p:cNvCxnSpPr>
            <p:nvPr/>
          </p:nvCxnSpPr>
          <p:spPr>
            <a:xfrm>
              <a:off x="2753902" y="5926736"/>
              <a:ext cx="605976" cy="452054"/>
            </a:xfrm>
            <a:prstGeom prst="line">
              <a:avLst/>
            </a:prstGeom>
            <a:effectLst/>
          </p:spPr>
          <p:style>
            <a:lnRef idx="2">
              <a:schemeClr val="dk1"/>
            </a:lnRef>
            <a:fillRef idx="0">
              <a:schemeClr val="dk1"/>
            </a:fillRef>
            <a:effectRef idx="1">
              <a:schemeClr val="dk1"/>
            </a:effectRef>
            <a:fontRef idx="minor">
              <a:schemeClr val="tx1"/>
            </a:fontRef>
          </p:style>
        </p:cxnSp>
        <p:cxnSp>
          <p:nvCxnSpPr>
            <p:cNvPr id="154" name="Straight Connector 153">
              <a:extLst>
                <a:ext uri="{FF2B5EF4-FFF2-40B4-BE49-F238E27FC236}">
                  <a16:creationId xmlns:a16="http://schemas.microsoft.com/office/drawing/2014/main" id="{6D60BEDB-4F13-09D1-1AEB-27CC696E4E73}"/>
                </a:ext>
              </a:extLst>
            </p:cNvPr>
            <p:cNvCxnSpPr>
              <a:cxnSpLocks/>
              <a:stCxn id="147" idx="1"/>
              <a:endCxn id="145" idx="5"/>
            </p:cNvCxnSpPr>
            <p:nvPr/>
          </p:nvCxnSpPr>
          <p:spPr>
            <a:xfrm flipH="1" flipV="1">
              <a:off x="1877602" y="5926736"/>
              <a:ext cx="768536" cy="452054"/>
            </a:xfrm>
            <a:prstGeom prst="line">
              <a:avLst/>
            </a:prstGeom>
            <a:solidFill>
              <a:srgbClr val="FF0000"/>
            </a:solidFill>
            <a:ln>
              <a:solidFill>
                <a:srgbClr val="FF0000"/>
              </a:solidFill>
            </a:ln>
            <a:effectLst/>
          </p:spPr>
          <p:style>
            <a:lnRef idx="2">
              <a:schemeClr val="dk1"/>
            </a:lnRef>
            <a:fillRef idx="0">
              <a:schemeClr val="dk1"/>
            </a:fillRef>
            <a:effectRef idx="1">
              <a:schemeClr val="dk1"/>
            </a:effectRef>
            <a:fontRef idx="minor">
              <a:schemeClr val="tx1"/>
            </a:fontRef>
          </p:style>
        </p:cxnSp>
        <p:cxnSp>
          <p:nvCxnSpPr>
            <p:cNvPr id="156" name="Straight Connector 155">
              <a:extLst>
                <a:ext uri="{FF2B5EF4-FFF2-40B4-BE49-F238E27FC236}">
                  <a16:creationId xmlns:a16="http://schemas.microsoft.com/office/drawing/2014/main" id="{99477F8C-2875-D8AF-5749-9791A5919149}"/>
                </a:ext>
              </a:extLst>
            </p:cNvPr>
            <p:cNvCxnSpPr>
              <a:cxnSpLocks/>
              <a:stCxn id="143" idx="4"/>
            </p:cNvCxnSpPr>
            <p:nvPr/>
          </p:nvCxnSpPr>
          <p:spPr>
            <a:xfrm>
              <a:off x="878840" y="5428751"/>
              <a:ext cx="0" cy="461178"/>
            </a:xfrm>
            <a:prstGeom prst="line">
              <a:avLst/>
            </a:prstGeom>
            <a:effectLst/>
          </p:spPr>
          <p:style>
            <a:lnRef idx="2">
              <a:schemeClr val="dk1"/>
            </a:lnRef>
            <a:fillRef idx="0">
              <a:schemeClr val="dk1"/>
            </a:fillRef>
            <a:effectRef idx="1">
              <a:schemeClr val="dk1"/>
            </a:effectRef>
            <a:fontRef idx="minor">
              <a:schemeClr val="tx1"/>
            </a:fontRef>
          </p:style>
        </p:cxnSp>
        <p:cxnSp>
          <p:nvCxnSpPr>
            <p:cNvPr id="157" name="Straight Connector 156">
              <a:extLst>
                <a:ext uri="{FF2B5EF4-FFF2-40B4-BE49-F238E27FC236}">
                  <a16:creationId xmlns:a16="http://schemas.microsoft.com/office/drawing/2014/main" id="{5326D79C-F362-E439-7962-EA0D4671307A}"/>
                </a:ext>
              </a:extLst>
            </p:cNvPr>
            <p:cNvCxnSpPr>
              <a:cxnSpLocks/>
              <a:stCxn id="143" idx="5"/>
              <a:endCxn id="145" idx="1"/>
            </p:cNvCxnSpPr>
            <p:nvPr/>
          </p:nvCxnSpPr>
          <p:spPr>
            <a:xfrm>
              <a:off x="932722" y="5407920"/>
              <a:ext cx="837116" cy="418238"/>
            </a:xfrm>
            <a:prstGeom prst="line">
              <a:avLst/>
            </a:prstGeom>
            <a:solidFill>
              <a:srgbClr val="FF0000"/>
            </a:solidFill>
            <a:ln>
              <a:solidFill>
                <a:srgbClr val="FF0000"/>
              </a:solidFill>
            </a:ln>
            <a:effectLst/>
          </p:spPr>
          <p:style>
            <a:lnRef idx="2">
              <a:schemeClr val="dk1"/>
            </a:lnRef>
            <a:fillRef idx="0">
              <a:schemeClr val="dk1"/>
            </a:fillRef>
            <a:effectRef idx="1">
              <a:schemeClr val="dk1"/>
            </a:effectRef>
            <a:fontRef idx="minor">
              <a:schemeClr val="tx1"/>
            </a:fontRef>
          </p:style>
        </p:cxnSp>
        <p:cxnSp>
          <p:nvCxnSpPr>
            <p:cNvPr id="158" name="Straight Connector 157">
              <a:extLst>
                <a:ext uri="{FF2B5EF4-FFF2-40B4-BE49-F238E27FC236}">
                  <a16:creationId xmlns:a16="http://schemas.microsoft.com/office/drawing/2014/main" id="{051498E8-F3A6-3FB5-728B-FDEFCF72753A}"/>
                </a:ext>
              </a:extLst>
            </p:cNvPr>
            <p:cNvCxnSpPr>
              <a:cxnSpLocks/>
            </p:cNvCxnSpPr>
            <p:nvPr/>
          </p:nvCxnSpPr>
          <p:spPr>
            <a:xfrm flipH="1">
              <a:off x="2773680" y="6429079"/>
              <a:ext cx="563880" cy="0"/>
            </a:xfrm>
            <a:prstGeom prst="line">
              <a:avLst/>
            </a:prstGeom>
            <a:effectLst/>
          </p:spPr>
          <p:style>
            <a:lnRef idx="2">
              <a:schemeClr val="dk1"/>
            </a:lnRef>
            <a:fillRef idx="0">
              <a:schemeClr val="dk1"/>
            </a:fillRef>
            <a:effectRef idx="1">
              <a:schemeClr val="dk1"/>
            </a:effectRef>
            <a:fontRef idx="minor">
              <a:schemeClr val="tx1"/>
            </a:fontRef>
          </p:style>
        </p:cxnSp>
        <p:cxnSp>
          <p:nvCxnSpPr>
            <p:cNvPr id="159" name="Straight Connector 158">
              <a:extLst>
                <a:ext uri="{FF2B5EF4-FFF2-40B4-BE49-F238E27FC236}">
                  <a16:creationId xmlns:a16="http://schemas.microsoft.com/office/drawing/2014/main" id="{DC3CFD99-7511-A314-36FD-09261BE6F4E0}"/>
                </a:ext>
              </a:extLst>
            </p:cNvPr>
            <p:cNvCxnSpPr>
              <a:cxnSpLocks/>
              <a:stCxn id="147" idx="2"/>
              <a:endCxn id="148" idx="6"/>
            </p:cNvCxnSpPr>
            <p:nvPr/>
          </p:nvCxnSpPr>
          <p:spPr>
            <a:xfrm flipH="1">
              <a:off x="1899920" y="6429079"/>
              <a:ext cx="723900" cy="0"/>
            </a:xfrm>
            <a:prstGeom prst="line">
              <a:avLst/>
            </a:prstGeom>
            <a:effectLst/>
          </p:spPr>
          <p:style>
            <a:lnRef idx="2">
              <a:schemeClr val="dk1"/>
            </a:lnRef>
            <a:fillRef idx="0">
              <a:schemeClr val="dk1"/>
            </a:fillRef>
            <a:effectRef idx="1">
              <a:schemeClr val="dk1"/>
            </a:effectRef>
            <a:fontRef idx="minor">
              <a:schemeClr val="tx1"/>
            </a:fontRef>
          </p:style>
        </p:cxnSp>
        <p:cxnSp>
          <p:nvCxnSpPr>
            <p:cNvPr id="160" name="Straight Connector 159">
              <a:extLst>
                <a:ext uri="{FF2B5EF4-FFF2-40B4-BE49-F238E27FC236}">
                  <a16:creationId xmlns:a16="http://schemas.microsoft.com/office/drawing/2014/main" id="{E2EB62E3-3372-33A4-1B1F-1F5F92D84280}"/>
                </a:ext>
              </a:extLst>
            </p:cNvPr>
            <p:cNvCxnSpPr>
              <a:cxnSpLocks/>
              <a:stCxn id="144" idx="4"/>
            </p:cNvCxnSpPr>
            <p:nvPr/>
          </p:nvCxnSpPr>
          <p:spPr>
            <a:xfrm>
              <a:off x="878840" y="5947567"/>
              <a:ext cx="0" cy="410392"/>
            </a:xfrm>
            <a:prstGeom prst="line">
              <a:avLst/>
            </a:prstGeom>
            <a:effectLst/>
          </p:spPr>
          <p:style>
            <a:lnRef idx="2">
              <a:schemeClr val="dk1"/>
            </a:lnRef>
            <a:fillRef idx="0">
              <a:schemeClr val="dk1"/>
            </a:fillRef>
            <a:effectRef idx="1">
              <a:schemeClr val="dk1"/>
            </a:effectRef>
            <a:fontRef idx="minor">
              <a:schemeClr val="tx1"/>
            </a:fontRef>
          </p:style>
        </p:cxnSp>
        <p:cxnSp>
          <p:nvCxnSpPr>
            <p:cNvPr id="161" name="Straight Connector 160">
              <a:extLst>
                <a:ext uri="{FF2B5EF4-FFF2-40B4-BE49-F238E27FC236}">
                  <a16:creationId xmlns:a16="http://schemas.microsoft.com/office/drawing/2014/main" id="{44B34772-E56A-D2EB-B82C-A5BCA28F02C4}"/>
                </a:ext>
              </a:extLst>
            </p:cNvPr>
            <p:cNvCxnSpPr>
              <a:cxnSpLocks/>
            </p:cNvCxnSpPr>
            <p:nvPr/>
          </p:nvCxnSpPr>
          <p:spPr>
            <a:xfrm flipH="1">
              <a:off x="955040" y="6429079"/>
              <a:ext cx="797560" cy="0"/>
            </a:xfrm>
            <a:prstGeom prst="line">
              <a:avLst/>
            </a:prstGeom>
            <a:effectLst/>
          </p:spPr>
          <p:style>
            <a:lnRef idx="2">
              <a:schemeClr val="dk1"/>
            </a:lnRef>
            <a:fillRef idx="0">
              <a:schemeClr val="dk1"/>
            </a:fillRef>
            <a:effectRef idx="1">
              <a:schemeClr val="dk1"/>
            </a:effectRef>
            <a:fontRef idx="minor">
              <a:schemeClr val="tx1"/>
            </a:fontRef>
          </p:style>
        </p:cxnSp>
        <p:cxnSp>
          <p:nvCxnSpPr>
            <p:cNvPr id="162" name="Straight Connector 161">
              <a:extLst>
                <a:ext uri="{FF2B5EF4-FFF2-40B4-BE49-F238E27FC236}">
                  <a16:creationId xmlns:a16="http://schemas.microsoft.com/office/drawing/2014/main" id="{B64C6868-62F7-8FF8-0EF7-142242381815}"/>
                </a:ext>
              </a:extLst>
            </p:cNvPr>
            <p:cNvCxnSpPr>
              <a:cxnSpLocks/>
              <a:stCxn id="144" idx="5"/>
              <a:endCxn id="148" idx="1"/>
            </p:cNvCxnSpPr>
            <p:nvPr/>
          </p:nvCxnSpPr>
          <p:spPr>
            <a:xfrm>
              <a:off x="932722" y="5926736"/>
              <a:ext cx="837116" cy="452054"/>
            </a:xfrm>
            <a:prstGeom prst="line">
              <a:avLst/>
            </a:prstGeom>
            <a:effectLst/>
          </p:spPr>
          <p:style>
            <a:lnRef idx="2">
              <a:schemeClr val="dk1"/>
            </a:lnRef>
            <a:fillRef idx="0">
              <a:schemeClr val="dk1"/>
            </a:fillRef>
            <a:effectRef idx="1">
              <a:schemeClr val="dk1"/>
            </a:effectRef>
            <a:fontRef idx="minor">
              <a:schemeClr val="tx1"/>
            </a:fontRef>
          </p:style>
        </p:cxnSp>
        <p:cxnSp>
          <p:nvCxnSpPr>
            <p:cNvPr id="163" name="Straight Connector 162">
              <a:extLst>
                <a:ext uri="{FF2B5EF4-FFF2-40B4-BE49-F238E27FC236}">
                  <a16:creationId xmlns:a16="http://schemas.microsoft.com/office/drawing/2014/main" id="{9EA31022-2480-7183-B3A4-8A02405DEA12}"/>
                </a:ext>
              </a:extLst>
            </p:cNvPr>
            <p:cNvCxnSpPr>
              <a:cxnSpLocks/>
              <a:stCxn id="145" idx="4"/>
            </p:cNvCxnSpPr>
            <p:nvPr/>
          </p:nvCxnSpPr>
          <p:spPr>
            <a:xfrm>
              <a:off x="1823720" y="5947567"/>
              <a:ext cx="0" cy="410392"/>
            </a:xfrm>
            <a:prstGeom prst="line">
              <a:avLst/>
            </a:prstGeom>
            <a:effectLst/>
          </p:spPr>
          <p:style>
            <a:lnRef idx="2">
              <a:schemeClr val="dk1"/>
            </a:lnRef>
            <a:fillRef idx="0">
              <a:schemeClr val="dk1"/>
            </a:fillRef>
            <a:effectRef idx="1">
              <a:schemeClr val="dk1"/>
            </a:effectRef>
            <a:fontRef idx="minor">
              <a:schemeClr val="tx1"/>
            </a:fontRef>
          </p:style>
        </p:cxnSp>
        <p:cxnSp>
          <p:nvCxnSpPr>
            <p:cNvPr id="164" name="Straight Connector 163">
              <a:extLst>
                <a:ext uri="{FF2B5EF4-FFF2-40B4-BE49-F238E27FC236}">
                  <a16:creationId xmlns:a16="http://schemas.microsoft.com/office/drawing/2014/main" id="{560E3677-E6AE-90FB-4015-4519AEEE32BD}"/>
                </a:ext>
              </a:extLst>
            </p:cNvPr>
            <p:cNvCxnSpPr>
              <a:cxnSpLocks/>
            </p:cNvCxnSpPr>
            <p:nvPr/>
          </p:nvCxnSpPr>
          <p:spPr>
            <a:xfrm>
              <a:off x="2700020" y="5862966"/>
              <a:ext cx="0" cy="494993"/>
            </a:xfrm>
            <a:prstGeom prst="line">
              <a:avLst/>
            </a:prstGeom>
            <a:effectLst/>
          </p:spPr>
          <p:style>
            <a:lnRef idx="2">
              <a:schemeClr val="dk1"/>
            </a:lnRef>
            <a:fillRef idx="0">
              <a:schemeClr val="dk1"/>
            </a:fillRef>
            <a:effectRef idx="1">
              <a:schemeClr val="dk1"/>
            </a:effectRef>
            <a:fontRef idx="minor">
              <a:schemeClr val="tx1"/>
            </a:fontRef>
          </p:style>
        </p:cxnSp>
        <p:cxnSp>
          <p:nvCxnSpPr>
            <p:cNvPr id="165" name="Straight Connector 164">
              <a:extLst>
                <a:ext uri="{FF2B5EF4-FFF2-40B4-BE49-F238E27FC236}">
                  <a16:creationId xmlns:a16="http://schemas.microsoft.com/office/drawing/2014/main" id="{0AE5C5CE-0888-F5EA-E839-C3733A14418F}"/>
                </a:ext>
              </a:extLst>
            </p:cNvPr>
            <p:cNvCxnSpPr>
              <a:cxnSpLocks/>
              <a:stCxn id="146" idx="2"/>
              <a:endCxn id="145" idx="6"/>
            </p:cNvCxnSpPr>
            <p:nvPr/>
          </p:nvCxnSpPr>
          <p:spPr>
            <a:xfrm flipH="1">
              <a:off x="1899920" y="5876447"/>
              <a:ext cx="723900" cy="0"/>
            </a:xfrm>
            <a:prstGeom prst="line">
              <a:avLst/>
            </a:prstGeom>
            <a:effectLst/>
          </p:spPr>
          <p:style>
            <a:lnRef idx="2">
              <a:schemeClr val="dk1"/>
            </a:lnRef>
            <a:fillRef idx="0">
              <a:schemeClr val="dk1"/>
            </a:fillRef>
            <a:effectRef idx="1">
              <a:schemeClr val="dk1"/>
            </a:effectRef>
            <a:fontRef idx="minor">
              <a:schemeClr val="tx1"/>
            </a:fontRef>
          </p:style>
        </p:cxnSp>
        <p:cxnSp>
          <p:nvCxnSpPr>
            <p:cNvPr id="166" name="Straight Connector 165">
              <a:extLst>
                <a:ext uri="{FF2B5EF4-FFF2-40B4-BE49-F238E27FC236}">
                  <a16:creationId xmlns:a16="http://schemas.microsoft.com/office/drawing/2014/main" id="{CE877CFA-CE7C-C50B-4C22-2201D1D5D400}"/>
                </a:ext>
              </a:extLst>
            </p:cNvPr>
            <p:cNvCxnSpPr>
              <a:cxnSpLocks/>
              <a:stCxn id="141" idx="2"/>
              <a:endCxn id="143" idx="6"/>
            </p:cNvCxnSpPr>
            <p:nvPr/>
          </p:nvCxnSpPr>
          <p:spPr>
            <a:xfrm flipH="1">
              <a:off x="955040" y="5357631"/>
              <a:ext cx="792480" cy="0"/>
            </a:xfrm>
            <a:prstGeom prst="line">
              <a:avLst/>
            </a:prstGeom>
            <a:effectLst/>
          </p:spPr>
          <p:style>
            <a:lnRef idx="2">
              <a:schemeClr val="dk1"/>
            </a:lnRef>
            <a:fillRef idx="0">
              <a:schemeClr val="dk1"/>
            </a:fillRef>
            <a:effectRef idx="1">
              <a:schemeClr val="dk1"/>
            </a:effectRef>
            <a:fontRef idx="minor">
              <a:schemeClr val="tx1"/>
            </a:fontRef>
          </p:style>
        </p:cxnSp>
        <p:cxnSp>
          <p:nvCxnSpPr>
            <p:cNvPr id="167" name="Straight Connector 166">
              <a:extLst>
                <a:ext uri="{FF2B5EF4-FFF2-40B4-BE49-F238E27FC236}">
                  <a16:creationId xmlns:a16="http://schemas.microsoft.com/office/drawing/2014/main" id="{F8259CFA-8C86-144B-0272-DEA3EDF2CCC5}"/>
                </a:ext>
              </a:extLst>
            </p:cNvPr>
            <p:cNvCxnSpPr>
              <a:cxnSpLocks/>
              <a:stCxn id="145" idx="2"/>
              <a:endCxn id="144" idx="6"/>
            </p:cNvCxnSpPr>
            <p:nvPr/>
          </p:nvCxnSpPr>
          <p:spPr>
            <a:xfrm flipH="1">
              <a:off x="955040" y="5876447"/>
              <a:ext cx="792480" cy="0"/>
            </a:xfrm>
            <a:prstGeom prst="line">
              <a:avLst/>
            </a:prstGeom>
            <a:effectLst/>
          </p:spPr>
          <p:style>
            <a:lnRef idx="2">
              <a:schemeClr val="dk1"/>
            </a:lnRef>
            <a:fillRef idx="0">
              <a:schemeClr val="dk1"/>
            </a:fillRef>
            <a:effectRef idx="1">
              <a:schemeClr val="dk1"/>
            </a:effectRef>
            <a:fontRef idx="minor">
              <a:schemeClr val="tx1"/>
            </a:fontRef>
          </p:style>
        </p:cxnSp>
      </p:grpSp>
      <p:grpSp>
        <p:nvGrpSpPr>
          <p:cNvPr id="168" name="Group 167">
            <a:extLst>
              <a:ext uri="{FF2B5EF4-FFF2-40B4-BE49-F238E27FC236}">
                <a16:creationId xmlns:a16="http://schemas.microsoft.com/office/drawing/2014/main" id="{315FFD41-DAFB-FE94-BB0F-0C81E738409E}"/>
              </a:ext>
            </a:extLst>
          </p:cNvPr>
          <p:cNvGrpSpPr/>
          <p:nvPr/>
        </p:nvGrpSpPr>
        <p:grpSpPr>
          <a:xfrm>
            <a:off x="8596399" y="4827204"/>
            <a:ext cx="2687320" cy="1646824"/>
            <a:chOff x="802640" y="4853375"/>
            <a:chExt cx="2687320" cy="1646824"/>
          </a:xfrm>
        </p:grpSpPr>
        <p:cxnSp>
          <p:nvCxnSpPr>
            <p:cNvPr id="184" name="Straight Connector 183">
              <a:extLst>
                <a:ext uri="{FF2B5EF4-FFF2-40B4-BE49-F238E27FC236}">
                  <a16:creationId xmlns:a16="http://schemas.microsoft.com/office/drawing/2014/main" id="{2C77748C-A181-2E00-090F-6E4D80241607}"/>
                </a:ext>
              </a:extLst>
            </p:cNvPr>
            <p:cNvCxnSpPr>
              <a:cxnSpLocks/>
            </p:cNvCxnSpPr>
            <p:nvPr/>
          </p:nvCxnSpPr>
          <p:spPr>
            <a:xfrm>
              <a:off x="878840" y="4995615"/>
              <a:ext cx="0" cy="376037"/>
            </a:xfrm>
            <a:prstGeom prst="line">
              <a:avLst/>
            </a:prstGeom>
            <a:solidFill>
              <a:srgbClr val="D6A1D7"/>
            </a:solidFill>
            <a:ln>
              <a:solidFill>
                <a:srgbClr val="D6A1D7"/>
              </a:solidFill>
            </a:ln>
            <a:effectLst/>
          </p:spPr>
          <p:style>
            <a:lnRef idx="2">
              <a:schemeClr val="dk1"/>
            </a:lnRef>
            <a:fillRef idx="0">
              <a:schemeClr val="dk1"/>
            </a:fillRef>
            <a:effectRef idx="1">
              <a:schemeClr val="dk1"/>
            </a:effectRef>
            <a:fontRef idx="minor">
              <a:schemeClr val="tx1"/>
            </a:fontRef>
          </p:style>
        </p:cxnSp>
        <p:cxnSp>
          <p:nvCxnSpPr>
            <p:cNvPr id="179" name="Straight Connector 178">
              <a:extLst>
                <a:ext uri="{FF2B5EF4-FFF2-40B4-BE49-F238E27FC236}">
                  <a16:creationId xmlns:a16="http://schemas.microsoft.com/office/drawing/2014/main" id="{259A4E8A-7649-4EA4-738F-C9CDA12467A6}"/>
                </a:ext>
              </a:extLst>
            </p:cNvPr>
            <p:cNvCxnSpPr>
              <a:cxnSpLocks/>
            </p:cNvCxnSpPr>
            <p:nvPr/>
          </p:nvCxnSpPr>
          <p:spPr>
            <a:xfrm>
              <a:off x="1823720" y="5343611"/>
              <a:ext cx="0" cy="475198"/>
            </a:xfrm>
            <a:prstGeom prst="line">
              <a:avLst/>
            </a:prstGeom>
            <a:solidFill>
              <a:srgbClr val="D6A1D7"/>
            </a:solidFill>
            <a:ln>
              <a:solidFill>
                <a:srgbClr val="D6A1D7"/>
              </a:solidFill>
            </a:ln>
            <a:effectLst/>
          </p:spPr>
          <p:style>
            <a:lnRef idx="2">
              <a:schemeClr val="dk1"/>
            </a:lnRef>
            <a:fillRef idx="0">
              <a:schemeClr val="dk1"/>
            </a:fillRef>
            <a:effectRef idx="1">
              <a:schemeClr val="dk1"/>
            </a:effectRef>
            <a:fontRef idx="minor">
              <a:schemeClr val="tx1"/>
            </a:fontRef>
          </p:style>
        </p:cxnSp>
        <p:cxnSp>
          <p:nvCxnSpPr>
            <p:cNvPr id="180" name="Straight Connector 179">
              <a:extLst>
                <a:ext uri="{FF2B5EF4-FFF2-40B4-BE49-F238E27FC236}">
                  <a16:creationId xmlns:a16="http://schemas.microsoft.com/office/drawing/2014/main" id="{56C215AC-D853-8F0C-2BC8-EEA9BFA47A22}"/>
                </a:ext>
              </a:extLst>
            </p:cNvPr>
            <p:cNvCxnSpPr>
              <a:cxnSpLocks/>
              <a:stCxn id="169" idx="6"/>
              <a:endCxn id="170" idx="1"/>
            </p:cNvCxnSpPr>
            <p:nvPr/>
          </p:nvCxnSpPr>
          <p:spPr>
            <a:xfrm>
              <a:off x="955040" y="4924495"/>
              <a:ext cx="814798" cy="382847"/>
            </a:xfrm>
            <a:prstGeom prst="line">
              <a:avLst/>
            </a:prstGeom>
            <a:solidFill>
              <a:srgbClr val="D6A1D7"/>
            </a:solidFill>
            <a:ln>
              <a:solidFill>
                <a:srgbClr val="D6A1D7"/>
              </a:solidFill>
            </a:ln>
            <a:effectLst/>
          </p:spPr>
          <p:style>
            <a:lnRef idx="2">
              <a:schemeClr val="dk1"/>
            </a:lnRef>
            <a:fillRef idx="0">
              <a:schemeClr val="dk1"/>
            </a:fillRef>
            <a:effectRef idx="1">
              <a:schemeClr val="dk1"/>
            </a:effectRef>
            <a:fontRef idx="minor">
              <a:schemeClr val="tx1"/>
            </a:fontRef>
          </p:style>
        </p:cxnSp>
        <p:cxnSp>
          <p:nvCxnSpPr>
            <p:cNvPr id="181" name="Straight Connector 180">
              <a:extLst>
                <a:ext uri="{FF2B5EF4-FFF2-40B4-BE49-F238E27FC236}">
                  <a16:creationId xmlns:a16="http://schemas.microsoft.com/office/drawing/2014/main" id="{52C9195D-9D58-CA52-6650-9FF3C16080A7}"/>
                </a:ext>
              </a:extLst>
            </p:cNvPr>
            <p:cNvCxnSpPr>
              <a:cxnSpLocks/>
              <a:stCxn id="170" idx="6"/>
              <a:endCxn id="175" idx="1"/>
            </p:cNvCxnSpPr>
            <p:nvPr/>
          </p:nvCxnSpPr>
          <p:spPr>
            <a:xfrm>
              <a:off x="1899920" y="5357631"/>
              <a:ext cx="746218" cy="468527"/>
            </a:xfrm>
            <a:prstGeom prst="line">
              <a:avLst/>
            </a:prstGeom>
            <a:solidFill>
              <a:srgbClr val="D6A1D7"/>
            </a:solidFill>
            <a:ln>
              <a:solidFill>
                <a:srgbClr val="D6A1D7"/>
              </a:solidFill>
            </a:ln>
            <a:effectLst/>
          </p:spPr>
          <p:style>
            <a:lnRef idx="2">
              <a:schemeClr val="dk1"/>
            </a:lnRef>
            <a:fillRef idx="0">
              <a:schemeClr val="dk1"/>
            </a:fillRef>
            <a:effectRef idx="1">
              <a:schemeClr val="dk1"/>
            </a:effectRef>
            <a:fontRef idx="minor">
              <a:schemeClr val="tx1"/>
            </a:fontRef>
          </p:style>
        </p:cxnSp>
        <p:cxnSp>
          <p:nvCxnSpPr>
            <p:cNvPr id="182" name="Straight Connector 181">
              <a:extLst>
                <a:ext uri="{FF2B5EF4-FFF2-40B4-BE49-F238E27FC236}">
                  <a16:creationId xmlns:a16="http://schemas.microsoft.com/office/drawing/2014/main" id="{E3C583BC-3B1D-41AB-A883-17C7069130AF}"/>
                </a:ext>
              </a:extLst>
            </p:cNvPr>
            <p:cNvCxnSpPr>
              <a:cxnSpLocks/>
              <a:stCxn id="175" idx="5"/>
              <a:endCxn id="171" idx="1"/>
            </p:cNvCxnSpPr>
            <p:nvPr/>
          </p:nvCxnSpPr>
          <p:spPr>
            <a:xfrm>
              <a:off x="2753902" y="5926736"/>
              <a:ext cx="605976" cy="452054"/>
            </a:xfrm>
            <a:prstGeom prst="line">
              <a:avLst/>
            </a:prstGeom>
            <a:solidFill>
              <a:srgbClr val="D6A1D7"/>
            </a:solidFill>
            <a:ln>
              <a:solidFill>
                <a:srgbClr val="D6A1D7"/>
              </a:solidFill>
            </a:ln>
            <a:effectLst/>
          </p:spPr>
          <p:style>
            <a:lnRef idx="2">
              <a:schemeClr val="dk1"/>
            </a:lnRef>
            <a:fillRef idx="0">
              <a:schemeClr val="dk1"/>
            </a:fillRef>
            <a:effectRef idx="1">
              <a:schemeClr val="dk1"/>
            </a:effectRef>
            <a:fontRef idx="minor">
              <a:schemeClr val="tx1"/>
            </a:fontRef>
          </p:style>
        </p:cxnSp>
        <p:cxnSp>
          <p:nvCxnSpPr>
            <p:cNvPr id="183" name="Straight Connector 182">
              <a:extLst>
                <a:ext uri="{FF2B5EF4-FFF2-40B4-BE49-F238E27FC236}">
                  <a16:creationId xmlns:a16="http://schemas.microsoft.com/office/drawing/2014/main" id="{FF8A5F2E-B098-FDFC-B8E7-09B4192D3027}"/>
                </a:ext>
              </a:extLst>
            </p:cNvPr>
            <p:cNvCxnSpPr>
              <a:cxnSpLocks/>
              <a:stCxn id="176" idx="1"/>
              <a:endCxn id="174" idx="5"/>
            </p:cNvCxnSpPr>
            <p:nvPr/>
          </p:nvCxnSpPr>
          <p:spPr>
            <a:xfrm flipH="1" flipV="1">
              <a:off x="1877602" y="5926736"/>
              <a:ext cx="768536" cy="452054"/>
            </a:xfrm>
            <a:prstGeom prst="line">
              <a:avLst/>
            </a:prstGeom>
            <a:solidFill>
              <a:srgbClr val="FF0000"/>
            </a:solidFill>
            <a:ln>
              <a:solidFill>
                <a:srgbClr val="FF0000"/>
              </a:solidFill>
            </a:ln>
            <a:effectLst/>
          </p:spPr>
          <p:style>
            <a:lnRef idx="2">
              <a:schemeClr val="dk1"/>
            </a:lnRef>
            <a:fillRef idx="0">
              <a:schemeClr val="dk1"/>
            </a:fillRef>
            <a:effectRef idx="1">
              <a:schemeClr val="dk1"/>
            </a:effectRef>
            <a:fontRef idx="minor">
              <a:schemeClr val="tx1"/>
            </a:fontRef>
          </p:style>
        </p:cxnSp>
        <p:cxnSp>
          <p:nvCxnSpPr>
            <p:cNvPr id="185" name="Straight Connector 184">
              <a:extLst>
                <a:ext uri="{FF2B5EF4-FFF2-40B4-BE49-F238E27FC236}">
                  <a16:creationId xmlns:a16="http://schemas.microsoft.com/office/drawing/2014/main" id="{117C2127-8494-D0E3-2ECC-D1E0744C148E}"/>
                </a:ext>
              </a:extLst>
            </p:cNvPr>
            <p:cNvCxnSpPr>
              <a:cxnSpLocks/>
              <a:stCxn id="172" idx="4"/>
            </p:cNvCxnSpPr>
            <p:nvPr/>
          </p:nvCxnSpPr>
          <p:spPr>
            <a:xfrm>
              <a:off x="878840" y="5428751"/>
              <a:ext cx="0" cy="461178"/>
            </a:xfrm>
            <a:prstGeom prst="line">
              <a:avLst/>
            </a:prstGeom>
            <a:solidFill>
              <a:srgbClr val="D99694"/>
            </a:solidFill>
            <a:ln>
              <a:solidFill>
                <a:srgbClr val="D99694"/>
              </a:solidFill>
            </a:ln>
            <a:effectLst/>
          </p:spPr>
          <p:style>
            <a:lnRef idx="2">
              <a:schemeClr val="dk1"/>
            </a:lnRef>
            <a:fillRef idx="0">
              <a:schemeClr val="dk1"/>
            </a:fillRef>
            <a:effectRef idx="1">
              <a:schemeClr val="dk1"/>
            </a:effectRef>
            <a:fontRef idx="minor">
              <a:schemeClr val="tx1"/>
            </a:fontRef>
          </p:style>
        </p:cxnSp>
        <p:cxnSp>
          <p:nvCxnSpPr>
            <p:cNvPr id="186" name="Straight Connector 185">
              <a:extLst>
                <a:ext uri="{FF2B5EF4-FFF2-40B4-BE49-F238E27FC236}">
                  <a16:creationId xmlns:a16="http://schemas.microsoft.com/office/drawing/2014/main" id="{CE8AECDE-80C7-2781-F2FE-9EB5CD086B10}"/>
                </a:ext>
              </a:extLst>
            </p:cNvPr>
            <p:cNvCxnSpPr>
              <a:cxnSpLocks/>
              <a:stCxn id="172" idx="5"/>
              <a:endCxn id="174" idx="1"/>
            </p:cNvCxnSpPr>
            <p:nvPr/>
          </p:nvCxnSpPr>
          <p:spPr>
            <a:xfrm>
              <a:off x="932722" y="5407920"/>
              <a:ext cx="837116" cy="418238"/>
            </a:xfrm>
            <a:prstGeom prst="line">
              <a:avLst/>
            </a:prstGeom>
            <a:solidFill>
              <a:srgbClr val="FF0000"/>
            </a:solidFill>
            <a:ln>
              <a:solidFill>
                <a:srgbClr val="FF0000"/>
              </a:solidFill>
            </a:ln>
            <a:effectLst/>
          </p:spPr>
          <p:style>
            <a:lnRef idx="2">
              <a:schemeClr val="dk1"/>
            </a:lnRef>
            <a:fillRef idx="0">
              <a:schemeClr val="dk1"/>
            </a:fillRef>
            <a:effectRef idx="1">
              <a:schemeClr val="dk1"/>
            </a:effectRef>
            <a:fontRef idx="minor">
              <a:schemeClr val="tx1"/>
            </a:fontRef>
          </p:style>
        </p:cxnSp>
        <p:cxnSp>
          <p:nvCxnSpPr>
            <p:cNvPr id="187" name="Straight Connector 186">
              <a:extLst>
                <a:ext uri="{FF2B5EF4-FFF2-40B4-BE49-F238E27FC236}">
                  <a16:creationId xmlns:a16="http://schemas.microsoft.com/office/drawing/2014/main" id="{CA2AA9F0-B10E-7C75-7A1E-6E4DB4E791FF}"/>
                </a:ext>
              </a:extLst>
            </p:cNvPr>
            <p:cNvCxnSpPr>
              <a:cxnSpLocks/>
            </p:cNvCxnSpPr>
            <p:nvPr/>
          </p:nvCxnSpPr>
          <p:spPr>
            <a:xfrm flipH="1">
              <a:off x="2773680" y="6429079"/>
              <a:ext cx="563880" cy="0"/>
            </a:xfrm>
            <a:prstGeom prst="line">
              <a:avLst/>
            </a:prstGeom>
            <a:solidFill>
              <a:srgbClr val="D6A1D7"/>
            </a:solidFill>
            <a:ln>
              <a:solidFill>
                <a:srgbClr val="D6A1D7"/>
              </a:solidFill>
            </a:ln>
            <a:effectLst/>
          </p:spPr>
          <p:style>
            <a:lnRef idx="2">
              <a:schemeClr val="dk1"/>
            </a:lnRef>
            <a:fillRef idx="0">
              <a:schemeClr val="dk1"/>
            </a:fillRef>
            <a:effectRef idx="1">
              <a:schemeClr val="dk1"/>
            </a:effectRef>
            <a:fontRef idx="minor">
              <a:schemeClr val="tx1"/>
            </a:fontRef>
          </p:style>
        </p:cxnSp>
        <p:cxnSp>
          <p:nvCxnSpPr>
            <p:cNvPr id="188" name="Straight Connector 187">
              <a:extLst>
                <a:ext uri="{FF2B5EF4-FFF2-40B4-BE49-F238E27FC236}">
                  <a16:creationId xmlns:a16="http://schemas.microsoft.com/office/drawing/2014/main" id="{970255ED-37E6-7ADD-DC5F-5612F4316600}"/>
                </a:ext>
              </a:extLst>
            </p:cNvPr>
            <p:cNvCxnSpPr>
              <a:cxnSpLocks/>
              <a:stCxn id="176" idx="2"/>
              <a:endCxn id="177" idx="6"/>
            </p:cNvCxnSpPr>
            <p:nvPr/>
          </p:nvCxnSpPr>
          <p:spPr>
            <a:xfrm flipH="1">
              <a:off x="1899920" y="6429079"/>
              <a:ext cx="723900" cy="0"/>
            </a:xfrm>
            <a:prstGeom prst="line">
              <a:avLst/>
            </a:prstGeom>
            <a:solidFill>
              <a:srgbClr val="D99694"/>
            </a:solidFill>
            <a:ln>
              <a:solidFill>
                <a:srgbClr val="D99694"/>
              </a:solidFill>
            </a:ln>
            <a:effectLst/>
          </p:spPr>
          <p:style>
            <a:lnRef idx="2">
              <a:schemeClr val="dk1"/>
            </a:lnRef>
            <a:fillRef idx="0">
              <a:schemeClr val="dk1"/>
            </a:fillRef>
            <a:effectRef idx="1">
              <a:schemeClr val="dk1"/>
            </a:effectRef>
            <a:fontRef idx="minor">
              <a:schemeClr val="tx1"/>
            </a:fontRef>
          </p:style>
        </p:cxnSp>
        <p:cxnSp>
          <p:nvCxnSpPr>
            <p:cNvPr id="189" name="Straight Connector 188">
              <a:extLst>
                <a:ext uri="{FF2B5EF4-FFF2-40B4-BE49-F238E27FC236}">
                  <a16:creationId xmlns:a16="http://schemas.microsoft.com/office/drawing/2014/main" id="{839977AA-B645-2731-D2B4-8F4FD039AC11}"/>
                </a:ext>
              </a:extLst>
            </p:cNvPr>
            <p:cNvCxnSpPr>
              <a:cxnSpLocks/>
              <a:stCxn id="173" idx="4"/>
            </p:cNvCxnSpPr>
            <p:nvPr/>
          </p:nvCxnSpPr>
          <p:spPr>
            <a:xfrm>
              <a:off x="878840" y="5947567"/>
              <a:ext cx="0" cy="410392"/>
            </a:xfrm>
            <a:prstGeom prst="line">
              <a:avLst/>
            </a:prstGeom>
            <a:solidFill>
              <a:srgbClr val="D99694"/>
            </a:solidFill>
            <a:ln>
              <a:solidFill>
                <a:srgbClr val="D99694"/>
              </a:solidFill>
            </a:ln>
            <a:effectLst/>
          </p:spPr>
          <p:style>
            <a:lnRef idx="2">
              <a:schemeClr val="dk1"/>
            </a:lnRef>
            <a:fillRef idx="0">
              <a:schemeClr val="dk1"/>
            </a:fillRef>
            <a:effectRef idx="1">
              <a:schemeClr val="dk1"/>
            </a:effectRef>
            <a:fontRef idx="minor">
              <a:schemeClr val="tx1"/>
            </a:fontRef>
          </p:style>
        </p:cxnSp>
        <p:cxnSp>
          <p:nvCxnSpPr>
            <p:cNvPr id="190" name="Straight Connector 189">
              <a:extLst>
                <a:ext uri="{FF2B5EF4-FFF2-40B4-BE49-F238E27FC236}">
                  <a16:creationId xmlns:a16="http://schemas.microsoft.com/office/drawing/2014/main" id="{460AC0CB-D259-1E9C-C260-AEDC29AD3ADE}"/>
                </a:ext>
              </a:extLst>
            </p:cNvPr>
            <p:cNvCxnSpPr>
              <a:cxnSpLocks/>
            </p:cNvCxnSpPr>
            <p:nvPr/>
          </p:nvCxnSpPr>
          <p:spPr>
            <a:xfrm flipH="1">
              <a:off x="955040" y="6429079"/>
              <a:ext cx="797560" cy="0"/>
            </a:xfrm>
            <a:prstGeom prst="line">
              <a:avLst/>
            </a:prstGeom>
            <a:solidFill>
              <a:srgbClr val="D99694"/>
            </a:solidFill>
            <a:ln>
              <a:solidFill>
                <a:srgbClr val="D99694"/>
              </a:solidFill>
            </a:ln>
            <a:effectLst/>
          </p:spPr>
          <p:style>
            <a:lnRef idx="2">
              <a:schemeClr val="dk1"/>
            </a:lnRef>
            <a:fillRef idx="0">
              <a:schemeClr val="dk1"/>
            </a:fillRef>
            <a:effectRef idx="1">
              <a:schemeClr val="dk1"/>
            </a:effectRef>
            <a:fontRef idx="minor">
              <a:schemeClr val="tx1"/>
            </a:fontRef>
          </p:style>
        </p:cxnSp>
        <p:cxnSp>
          <p:nvCxnSpPr>
            <p:cNvPr id="191" name="Straight Connector 190">
              <a:extLst>
                <a:ext uri="{FF2B5EF4-FFF2-40B4-BE49-F238E27FC236}">
                  <a16:creationId xmlns:a16="http://schemas.microsoft.com/office/drawing/2014/main" id="{0AF75DAD-83CE-245D-A478-B4F225704344}"/>
                </a:ext>
              </a:extLst>
            </p:cNvPr>
            <p:cNvCxnSpPr>
              <a:cxnSpLocks/>
              <a:stCxn id="173" idx="5"/>
              <a:endCxn id="177" idx="1"/>
            </p:cNvCxnSpPr>
            <p:nvPr/>
          </p:nvCxnSpPr>
          <p:spPr>
            <a:xfrm>
              <a:off x="932722" y="5926736"/>
              <a:ext cx="837116" cy="452054"/>
            </a:xfrm>
            <a:prstGeom prst="line">
              <a:avLst/>
            </a:prstGeom>
            <a:solidFill>
              <a:srgbClr val="D99694"/>
            </a:solidFill>
            <a:ln>
              <a:solidFill>
                <a:srgbClr val="D99694"/>
              </a:solidFill>
            </a:ln>
            <a:effectLst/>
          </p:spPr>
          <p:style>
            <a:lnRef idx="2">
              <a:schemeClr val="dk1"/>
            </a:lnRef>
            <a:fillRef idx="0">
              <a:schemeClr val="dk1"/>
            </a:fillRef>
            <a:effectRef idx="1">
              <a:schemeClr val="dk1"/>
            </a:effectRef>
            <a:fontRef idx="minor">
              <a:schemeClr val="tx1"/>
            </a:fontRef>
          </p:style>
        </p:cxnSp>
        <p:cxnSp>
          <p:nvCxnSpPr>
            <p:cNvPr id="192" name="Straight Connector 191">
              <a:extLst>
                <a:ext uri="{FF2B5EF4-FFF2-40B4-BE49-F238E27FC236}">
                  <a16:creationId xmlns:a16="http://schemas.microsoft.com/office/drawing/2014/main" id="{C40321FD-240F-87D4-25DA-D291E06E244A}"/>
                </a:ext>
              </a:extLst>
            </p:cNvPr>
            <p:cNvCxnSpPr>
              <a:cxnSpLocks/>
              <a:stCxn id="174" idx="4"/>
            </p:cNvCxnSpPr>
            <p:nvPr/>
          </p:nvCxnSpPr>
          <p:spPr>
            <a:xfrm>
              <a:off x="1823720" y="5947567"/>
              <a:ext cx="0" cy="410392"/>
            </a:xfrm>
            <a:prstGeom prst="line">
              <a:avLst/>
            </a:prstGeom>
            <a:solidFill>
              <a:srgbClr val="D99694"/>
            </a:solidFill>
            <a:ln>
              <a:solidFill>
                <a:srgbClr val="D99694"/>
              </a:solidFill>
            </a:ln>
            <a:effectLst/>
          </p:spPr>
          <p:style>
            <a:lnRef idx="2">
              <a:schemeClr val="dk1"/>
            </a:lnRef>
            <a:fillRef idx="0">
              <a:schemeClr val="dk1"/>
            </a:fillRef>
            <a:effectRef idx="1">
              <a:schemeClr val="dk1"/>
            </a:effectRef>
            <a:fontRef idx="minor">
              <a:schemeClr val="tx1"/>
            </a:fontRef>
          </p:style>
        </p:cxnSp>
        <p:cxnSp>
          <p:nvCxnSpPr>
            <p:cNvPr id="193" name="Straight Connector 192">
              <a:extLst>
                <a:ext uri="{FF2B5EF4-FFF2-40B4-BE49-F238E27FC236}">
                  <a16:creationId xmlns:a16="http://schemas.microsoft.com/office/drawing/2014/main" id="{8E3F2917-47B8-2DDF-FF00-E05BC163079E}"/>
                </a:ext>
              </a:extLst>
            </p:cNvPr>
            <p:cNvCxnSpPr>
              <a:cxnSpLocks/>
            </p:cNvCxnSpPr>
            <p:nvPr/>
          </p:nvCxnSpPr>
          <p:spPr>
            <a:xfrm>
              <a:off x="2700020" y="5862966"/>
              <a:ext cx="0" cy="494993"/>
            </a:xfrm>
            <a:prstGeom prst="line">
              <a:avLst/>
            </a:prstGeom>
            <a:solidFill>
              <a:srgbClr val="D6A1D7"/>
            </a:solidFill>
            <a:ln>
              <a:solidFill>
                <a:srgbClr val="D6A1D7"/>
              </a:solidFill>
            </a:ln>
            <a:effectLst/>
          </p:spPr>
          <p:style>
            <a:lnRef idx="2">
              <a:schemeClr val="dk1"/>
            </a:lnRef>
            <a:fillRef idx="0">
              <a:schemeClr val="dk1"/>
            </a:fillRef>
            <a:effectRef idx="1">
              <a:schemeClr val="dk1"/>
            </a:effectRef>
            <a:fontRef idx="minor">
              <a:schemeClr val="tx1"/>
            </a:fontRef>
          </p:style>
        </p:cxnSp>
        <p:cxnSp>
          <p:nvCxnSpPr>
            <p:cNvPr id="194" name="Straight Connector 193">
              <a:extLst>
                <a:ext uri="{FF2B5EF4-FFF2-40B4-BE49-F238E27FC236}">
                  <a16:creationId xmlns:a16="http://schemas.microsoft.com/office/drawing/2014/main" id="{FE4A07CA-0169-C283-02B1-E6C20604D7E4}"/>
                </a:ext>
              </a:extLst>
            </p:cNvPr>
            <p:cNvCxnSpPr>
              <a:cxnSpLocks/>
              <a:stCxn id="175" idx="2"/>
              <a:endCxn id="174" idx="6"/>
            </p:cNvCxnSpPr>
            <p:nvPr/>
          </p:nvCxnSpPr>
          <p:spPr>
            <a:xfrm flipH="1">
              <a:off x="1899920" y="5876447"/>
              <a:ext cx="723900" cy="0"/>
            </a:xfrm>
            <a:prstGeom prst="line">
              <a:avLst/>
            </a:prstGeom>
            <a:solidFill>
              <a:srgbClr val="D6A1D7"/>
            </a:solidFill>
            <a:ln>
              <a:solidFill>
                <a:srgbClr val="D6A1D7"/>
              </a:solidFill>
            </a:ln>
            <a:effectLst/>
          </p:spPr>
          <p:style>
            <a:lnRef idx="2">
              <a:schemeClr val="dk1"/>
            </a:lnRef>
            <a:fillRef idx="0">
              <a:schemeClr val="dk1"/>
            </a:fillRef>
            <a:effectRef idx="1">
              <a:schemeClr val="dk1"/>
            </a:effectRef>
            <a:fontRef idx="minor">
              <a:schemeClr val="tx1"/>
            </a:fontRef>
          </p:style>
        </p:cxnSp>
        <p:cxnSp>
          <p:nvCxnSpPr>
            <p:cNvPr id="195" name="Straight Connector 194">
              <a:extLst>
                <a:ext uri="{FF2B5EF4-FFF2-40B4-BE49-F238E27FC236}">
                  <a16:creationId xmlns:a16="http://schemas.microsoft.com/office/drawing/2014/main" id="{61AA4FB0-7DDD-3A4C-A149-7CF99CB6B368}"/>
                </a:ext>
              </a:extLst>
            </p:cNvPr>
            <p:cNvCxnSpPr>
              <a:cxnSpLocks/>
              <a:stCxn id="170" idx="2"/>
              <a:endCxn id="172" idx="6"/>
            </p:cNvCxnSpPr>
            <p:nvPr/>
          </p:nvCxnSpPr>
          <p:spPr>
            <a:xfrm flipH="1">
              <a:off x="955040" y="5357631"/>
              <a:ext cx="792480" cy="0"/>
            </a:xfrm>
            <a:prstGeom prst="line">
              <a:avLst/>
            </a:prstGeom>
            <a:solidFill>
              <a:srgbClr val="D6A1D7"/>
            </a:solidFill>
            <a:ln>
              <a:solidFill>
                <a:srgbClr val="D6A1D7"/>
              </a:solidFill>
            </a:ln>
            <a:effectLst/>
          </p:spPr>
          <p:style>
            <a:lnRef idx="2">
              <a:schemeClr val="dk1"/>
            </a:lnRef>
            <a:fillRef idx="0">
              <a:schemeClr val="dk1"/>
            </a:fillRef>
            <a:effectRef idx="1">
              <a:schemeClr val="dk1"/>
            </a:effectRef>
            <a:fontRef idx="minor">
              <a:schemeClr val="tx1"/>
            </a:fontRef>
          </p:style>
        </p:cxnSp>
        <p:cxnSp>
          <p:nvCxnSpPr>
            <p:cNvPr id="196" name="Straight Connector 195">
              <a:extLst>
                <a:ext uri="{FF2B5EF4-FFF2-40B4-BE49-F238E27FC236}">
                  <a16:creationId xmlns:a16="http://schemas.microsoft.com/office/drawing/2014/main" id="{0EFFAF78-AE61-462C-9F98-864E3D5B9FCA}"/>
                </a:ext>
              </a:extLst>
            </p:cNvPr>
            <p:cNvCxnSpPr>
              <a:cxnSpLocks/>
              <a:stCxn id="174" idx="2"/>
              <a:endCxn id="173" idx="6"/>
            </p:cNvCxnSpPr>
            <p:nvPr/>
          </p:nvCxnSpPr>
          <p:spPr>
            <a:xfrm flipH="1">
              <a:off x="955040" y="5876447"/>
              <a:ext cx="792480" cy="0"/>
            </a:xfrm>
            <a:prstGeom prst="line">
              <a:avLst/>
            </a:prstGeom>
            <a:solidFill>
              <a:srgbClr val="D99694"/>
            </a:solidFill>
            <a:ln>
              <a:solidFill>
                <a:srgbClr val="D99694"/>
              </a:solidFill>
            </a:ln>
            <a:effectLst/>
          </p:spPr>
          <p:style>
            <a:lnRef idx="2">
              <a:schemeClr val="dk1"/>
            </a:lnRef>
            <a:fillRef idx="0">
              <a:schemeClr val="dk1"/>
            </a:fillRef>
            <a:effectRef idx="1">
              <a:schemeClr val="dk1"/>
            </a:effectRef>
            <a:fontRef idx="minor">
              <a:schemeClr val="tx1"/>
            </a:fontRef>
          </p:style>
        </p:cxnSp>
        <p:sp>
          <p:nvSpPr>
            <p:cNvPr id="173" name="Oval 172">
              <a:extLst>
                <a:ext uri="{FF2B5EF4-FFF2-40B4-BE49-F238E27FC236}">
                  <a16:creationId xmlns:a16="http://schemas.microsoft.com/office/drawing/2014/main" id="{4B7ACCAF-183C-6399-3413-4FA0E45B1E07}"/>
                </a:ext>
              </a:extLst>
            </p:cNvPr>
            <p:cNvSpPr/>
            <p:nvPr/>
          </p:nvSpPr>
          <p:spPr>
            <a:xfrm>
              <a:off x="802640" y="5805327"/>
              <a:ext cx="152400" cy="142240"/>
            </a:xfrm>
            <a:prstGeom prst="ellipse">
              <a:avLst/>
            </a:prstGeom>
            <a:solidFill>
              <a:srgbClr val="D99694"/>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Oval 176">
              <a:extLst>
                <a:ext uri="{FF2B5EF4-FFF2-40B4-BE49-F238E27FC236}">
                  <a16:creationId xmlns:a16="http://schemas.microsoft.com/office/drawing/2014/main" id="{08F333EA-3A68-AD65-9458-949CBEDBC22E}"/>
                </a:ext>
              </a:extLst>
            </p:cNvPr>
            <p:cNvSpPr/>
            <p:nvPr/>
          </p:nvSpPr>
          <p:spPr>
            <a:xfrm>
              <a:off x="1747520" y="6357959"/>
              <a:ext cx="152400" cy="142240"/>
            </a:xfrm>
            <a:prstGeom prst="ellipse">
              <a:avLst/>
            </a:prstGeom>
            <a:solidFill>
              <a:srgbClr val="D99694"/>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Oval 177">
              <a:extLst>
                <a:ext uri="{FF2B5EF4-FFF2-40B4-BE49-F238E27FC236}">
                  <a16:creationId xmlns:a16="http://schemas.microsoft.com/office/drawing/2014/main" id="{3C4A6962-54E3-B25F-4B78-CFF7F351BCB6}"/>
                </a:ext>
              </a:extLst>
            </p:cNvPr>
            <p:cNvSpPr/>
            <p:nvPr/>
          </p:nvSpPr>
          <p:spPr>
            <a:xfrm>
              <a:off x="802640" y="6357959"/>
              <a:ext cx="152400" cy="142240"/>
            </a:xfrm>
            <a:prstGeom prst="ellipse">
              <a:avLst/>
            </a:prstGeom>
            <a:solidFill>
              <a:srgbClr val="D99694"/>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4916CACC-CAC8-1B71-B03A-0BEB6933CF9C}"/>
                </a:ext>
              </a:extLst>
            </p:cNvPr>
            <p:cNvSpPr/>
            <p:nvPr/>
          </p:nvSpPr>
          <p:spPr>
            <a:xfrm>
              <a:off x="802640" y="4853375"/>
              <a:ext cx="152400" cy="142240"/>
            </a:xfrm>
            <a:prstGeom prst="ellipse">
              <a:avLst/>
            </a:prstGeom>
            <a:solidFill>
              <a:srgbClr val="D6A1D7"/>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AEDCAABA-5677-66B4-4EAE-5A762FC092BB}"/>
                </a:ext>
              </a:extLst>
            </p:cNvPr>
            <p:cNvSpPr/>
            <p:nvPr/>
          </p:nvSpPr>
          <p:spPr>
            <a:xfrm>
              <a:off x="1747520" y="5286511"/>
              <a:ext cx="152400" cy="142240"/>
            </a:xfrm>
            <a:prstGeom prst="ellipse">
              <a:avLst/>
            </a:prstGeom>
            <a:solidFill>
              <a:srgbClr val="D6A1D7"/>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1" name="Oval 170">
              <a:extLst>
                <a:ext uri="{FF2B5EF4-FFF2-40B4-BE49-F238E27FC236}">
                  <a16:creationId xmlns:a16="http://schemas.microsoft.com/office/drawing/2014/main" id="{D6DF5CC8-0F3E-BA7C-1C69-F26E2761EDD2}"/>
                </a:ext>
              </a:extLst>
            </p:cNvPr>
            <p:cNvSpPr/>
            <p:nvPr/>
          </p:nvSpPr>
          <p:spPr>
            <a:xfrm>
              <a:off x="3337560" y="6357959"/>
              <a:ext cx="152400" cy="142240"/>
            </a:xfrm>
            <a:prstGeom prst="ellipse">
              <a:avLst/>
            </a:prstGeom>
            <a:solidFill>
              <a:srgbClr val="D6A1D7"/>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2" name="Oval 171">
              <a:extLst>
                <a:ext uri="{FF2B5EF4-FFF2-40B4-BE49-F238E27FC236}">
                  <a16:creationId xmlns:a16="http://schemas.microsoft.com/office/drawing/2014/main" id="{EF341BA0-DE59-EDEE-743B-ACA1DC863931}"/>
                </a:ext>
              </a:extLst>
            </p:cNvPr>
            <p:cNvSpPr/>
            <p:nvPr/>
          </p:nvSpPr>
          <p:spPr>
            <a:xfrm>
              <a:off x="802640" y="5286511"/>
              <a:ext cx="152400" cy="142240"/>
            </a:xfrm>
            <a:prstGeom prst="ellipse">
              <a:avLst/>
            </a:prstGeom>
            <a:solidFill>
              <a:srgbClr val="FF0000"/>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4" name="Oval 173">
              <a:extLst>
                <a:ext uri="{FF2B5EF4-FFF2-40B4-BE49-F238E27FC236}">
                  <a16:creationId xmlns:a16="http://schemas.microsoft.com/office/drawing/2014/main" id="{166FF907-0F80-6512-62D4-DEB2358E2CBF}"/>
                </a:ext>
              </a:extLst>
            </p:cNvPr>
            <p:cNvSpPr/>
            <p:nvPr/>
          </p:nvSpPr>
          <p:spPr>
            <a:xfrm>
              <a:off x="1747520" y="5805327"/>
              <a:ext cx="152400" cy="142240"/>
            </a:xfrm>
            <a:prstGeom prst="ellipse">
              <a:avLst/>
            </a:prstGeom>
            <a:solidFill>
              <a:srgbClr val="FF0000"/>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 name="Oval 174">
              <a:extLst>
                <a:ext uri="{FF2B5EF4-FFF2-40B4-BE49-F238E27FC236}">
                  <a16:creationId xmlns:a16="http://schemas.microsoft.com/office/drawing/2014/main" id="{78E4ABBF-7217-EAD2-3D3B-3C2C859F41B0}"/>
                </a:ext>
              </a:extLst>
            </p:cNvPr>
            <p:cNvSpPr/>
            <p:nvPr/>
          </p:nvSpPr>
          <p:spPr>
            <a:xfrm>
              <a:off x="2623820" y="5805327"/>
              <a:ext cx="152400" cy="142240"/>
            </a:xfrm>
            <a:prstGeom prst="ellipse">
              <a:avLst/>
            </a:prstGeom>
            <a:solidFill>
              <a:srgbClr val="D6A1D7"/>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6" name="Oval 175">
              <a:extLst>
                <a:ext uri="{FF2B5EF4-FFF2-40B4-BE49-F238E27FC236}">
                  <a16:creationId xmlns:a16="http://schemas.microsoft.com/office/drawing/2014/main" id="{A347AD4E-4A92-5D98-A12C-AE395773B5A0}"/>
                </a:ext>
              </a:extLst>
            </p:cNvPr>
            <p:cNvSpPr/>
            <p:nvPr/>
          </p:nvSpPr>
          <p:spPr>
            <a:xfrm>
              <a:off x="2623820" y="6357959"/>
              <a:ext cx="152400" cy="142240"/>
            </a:xfrm>
            <a:prstGeom prst="ellipse">
              <a:avLst/>
            </a:prstGeom>
            <a:solidFill>
              <a:srgbClr val="FF0000"/>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7" name="TextBox 196">
            <a:extLst>
              <a:ext uri="{FF2B5EF4-FFF2-40B4-BE49-F238E27FC236}">
                <a16:creationId xmlns:a16="http://schemas.microsoft.com/office/drawing/2014/main" id="{41EDDC71-2B80-A8B5-C5C9-D354993A50E8}"/>
              </a:ext>
            </a:extLst>
          </p:cNvPr>
          <p:cNvSpPr txBox="1"/>
          <p:nvPr/>
        </p:nvSpPr>
        <p:spPr>
          <a:xfrm>
            <a:off x="370742" y="4111889"/>
            <a:ext cx="3144617" cy="646331"/>
          </a:xfrm>
          <a:prstGeom prst="rect">
            <a:avLst/>
          </a:prstGeom>
          <a:noFill/>
          <a:ln w="28575">
            <a:solidFill>
              <a:schemeClr val="tx1">
                <a:lumMod val="95000"/>
                <a:lumOff val="5000"/>
              </a:schemeClr>
            </a:solidFill>
          </a:ln>
        </p:spPr>
        <p:txBody>
          <a:bodyPr wrap="square" rtlCol="0">
            <a:spAutoFit/>
          </a:bodyPr>
          <a:lstStyle/>
          <a:p>
            <a:pPr algn="ctr"/>
            <a:r>
              <a:rPr lang="en-US" dirty="0"/>
              <a:t>1. Tag nodes on user defined reaction front</a:t>
            </a:r>
          </a:p>
        </p:txBody>
      </p:sp>
      <p:sp>
        <p:nvSpPr>
          <p:cNvPr id="200" name="TextBox 199">
            <a:extLst>
              <a:ext uri="{FF2B5EF4-FFF2-40B4-BE49-F238E27FC236}">
                <a16:creationId xmlns:a16="http://schemas.microsoft.com/office/drawing/2014/main" id="{243C8596-EC5C-AD0E-D65F-64F04264D3C2}"/>
              </a:ext>
            </a:extLst>
          </p:cNvPr>
          <p:cNvSpPr txBox="1"/>
          <p:nvPr/>
        </p:nvSpPr>
        <p:spPr>
          <a:xfrm>
            <a:off x="4277422" y="4111889"/>
            <a:ext cx="3144617" cy="646331"/>
          </a:xfrm>
          <a:prstGeom prst="rect">
            <a:avLst/>
          </a:prstGeom>
          <a:noFill/>
          <a:ln w="28575">
            <a:solidFill>
              <a:schemeClr val="tx1">
                <a:lumMod val="95000"/>
                <a:lumOff val="5000"/>
              </a:schemeClr>
            </a:solidFill>
          </a:ln>
        </p:spPr>
        <p:txBody>
          <a:bodyPr wrap="square" rtlCol="0">
            <a:spAutoFit/>
          </a:bodyPr>
          <a:lstStyle/>
          <a:p>
            <a:pPr algn="ctr"/>
            <a:r>
              <a:rPr lang="en-US" dirty="0"/>
              <a:t>2. Create reaction front surface on mesh</a:t>
            </a:r>
          </a:p>
        </p:txBody>
      </p:sp>
      <p:sp>
        <p:nvSpPr>
          <p:cNvPr id="201" name="TextBox 200">
            <a:extLst>
              <a:ext uri="{FF2B5EF4-FFF2-40B4-BE49-F238E27FC236}">
                <a16:creationId xmlns:a16="http://schemas.microsoft.com/office/drawing/2014/main" id="{BCE932C0-3AE5-EF93-1FF2-04AFFD14F329}"/>
              </a:ext>
            </a:extLst>
          </p:cNvPr>
          <p:cNvSpPr txBox="1"/>
          <p:nvPr/>
        </p:nvSpPr>
        <p:spPr>
          <a:xfrm>
            <a:off x="8184101" y="4111889"/>
            <a:ext cx="3379560" cy="646331"/>
          </a:xfrm>
          <a:prstGeom prst="rect">
            <a:avLst/>
          </a:prstGeom>
          <a:noFill/>
          <a:ln w="28575">
            <a:solidFill>
              <a:schemeClr val="tx1">
                <a:lumMod val="95000"/>
                <a:lumOff val="5000"/>
              </a:schemeClr>
            </a:solidFill>
          </a:ln>
        </p:spPr>
        <p:txBody>
          <a:bodyPr wrap="square" rtlCol="0">
            <a:spAutoFit/>
          </a:bodyPr>
          <a:lstStyle/>
          <a:p>
            <a:pPr algn="ctr"/>
            <a:r>
              <a:rPr lang="en-US" dirty="0"/>
              <a:t>3. Identify materials as reactant and product for reaction </a:t>
            </a:r>
          </a:p>
        </p:txBody>
      </p:sp>
    </p:spTree>
    <p:extLst>
      <p:ext uri="{BB962C8B-B14F-4D97-AF65-F5344CB8AC3E}">
        <p14:creationId xmlns:p14="http://schemas.microsoft.com/office/powerpoint/2010/main" val="2793458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B57D2-79D3-28F6-6551-7FB92983B317}"/>
              </a:ext>
            </a:extLst>
          </p:cNvPr>
          <p:cNvSpPr>
            <a:spLocks noGrp="1"/>
          </p:cNvSpPr>
          <p:nvPr>
            <p:ph type="title"/>
          </p:nvPr>
        </p:nvSpPr>
        <p:spPr>
          <a:xfrm>
            <a:off x="643467" y="225911"/>
            <a:ext cx="5916360" cy="925157"/>
          </a:xfrm>
        </p:spPr>
        <p:txBody>
          <a:bodyPr>
            <a:normAutofit/>
          </a:bodyPr>
          <a:lstStyle/>
          <a:p>
            <a:r>
              <a:rPr lang="en-US" dirty="0"/>
              <a:t>ALE</a:t>
            </a:r>
          </a:p>
        </p:txBody>
      </p:sp>
      <p:sp>
        <p:nvSpPr>
          <p:cNvPr id="3" name="Content Placeholder 2">
            <a:extLst>
              <a:ext uri="{FF2B5EF4-FFF2-40B4-BE49-F238E27FC236}">
                <a16:creationId xmlns:a16="http://schemas.microsoft.com/office/drawing/2014/main" id="{80A39291-E97B-F587-FA60-43F053DD747D}"/>
              </a:ext>
            </a:extLst>
          </p:cNvPr>
          <p:cNvSpPr>
            <a:spLocks noGrp="1"/>
          </p:cNvSpPr>
          <p:nvPr>
            <p:ph idx="1"/>
          </p:nvPr>
        </p:nvSpPr>
        <p:spPr>
          <a:xfrm>
            <a:off x="386081" y="1478845"/>
            <a:ext cx="5709920" cy="4979828"/>
          </a:xfrm>
        </p:spPr>
        <p:txBody>
          <a:bodyPr>
            <a:noAutofit/>
          </a:bodyPr>
          <a:lstStyle/>
          <a:p>
            <a:r>
              <a:rPr lang="en-US" sz="2400" dirty="0"/>
              <a:t>Arbitrary </a:t>
            </a:r>
            <a:r>
              <a:rPr lang="en-US" sz="2400" dirty="0" err="1"/>
              <a:t>Lagrangian</a:t>
            </a:r>
            <a:r>
              <a:rPr lang="en-US" sz="2400" dirty="0"/>
              <a:t>-Eulerian (ALE) mesh remapping:</a:t>
            </a:r>
          </a:p>
          <a:p>
            <a:endParaRPr lang="en-US" sz="2400" dirty="0"/>
          </a:p>
          <a:p>
            <a:pPr marL="457200" indent="-457200">
              <a:buFont typeface="Arial" panose="020B0604020202020204" pitchFamily="34" charset="0"/>
              <a:buChar char="•"/>
            </a:pPr>
            <a:r>
              <a:rPr lang="en-US" sz="2400" dirty="0"/>
              <a:t>Used for fixing meshes or for fluid-structure interactions, generally.</a:t>
            </a:r>
          </a:p>
          <a:p>
            <a:pPr marL="457200" indent="-457200">
              <a:buFont typeface="Arial" panose="020B0604020202020204" pitchFamily="34" charset="0"/>
              <a:buChar char="•"/>
            </a:pPr>
            <a:r>
              <a:rPr lang="en-US" sz="2400" dirty="0"/>
              <a:t>Remap the particle to allow the reaction to change properties, but not interfere with hydrodynamic breakup.</a:t>
            </a:r>
          </a:p>
          <a:p>
            <a:pPr marL="457200" indent="-457200">
              <a:buFont typeface="Arial" panose="020B0604020202020204" pitchFamily="34" charset="0"/>
              <a:buChar char="•"/>
            </a:pPr>
            <a:r>
              <a:rPr lang="en-US" sz="2400" dirty="0"/>
              <a:t>Allows the particle to reflect changes in mass and energy but preserves the mesh quality by redistributing that mass throughout the material zone</a:t>
            </a:r>
            <a:r>
              <a:rPr lang="en-US" sz="1800" dirty="0"/>
              <a:t>.</a:t>
            </a:r>
          </a:p>
        </p:txBody>
      </p:sp>
      <p:sp>
        <p:nvSpPr>
          <p:cNvPr id="4" name="Slide Number Placeholder 3">
            <a:extLst>
              <a:ext uri="{FF2B5EF4-FFF2-40B4-BE49-F238E27FC236}">
                <a16:creationId xmlns:a16="http://schemas.microsoft.com/office/drawing/2014/main" id="{7C5ED066-7320-99F1-4BB3-B53A6F06310B}"/>
              </a:ext>
            </a:extLst>
          </p:cNvPr>
          <p:cNvSpPr>
            <a:spLocks noGrp="1"/>
          </p:cNvSpPr>
          <p:nvPr>
            <p:ph type="sldNum" sz="quarter" idx="4"/>
          </p:nvPr>
        </p:nvSpPr>
        <p:spPr/>
        <p:txBody>
          <a:bodyPr/>
          <a:lstStyle/>
          <a:p>
            <a:fld id="{EDBB8023-B973-4E86-9AF5-C2C33BC4E969}" type="slidenum">
              <a:rPr lang="en-US" smtClean="0"/>
              <a:pPr/>
              <a:t>7</a:t>
            </a:fld>
            <a:endParaRPr lang="en-US" dirty="0"/>
          </a:p>
        </p:txBody>
      </p:sp>
      <p:grpSp>
        <p:nvGrpSpPr>
          <p:cNvPr id="27" name="Group 26">
            <a:extLst>
              <a:ext uri="{FF2B5EF4-FFF2-40B4-BE49-F238E27FC236}">
                <a16:creationId xmlns:a16="http://schemas.microsoft.com/office/drawing/2014/main" id="{5CCA2312-07C7-92CA-1DEA-724106EA9226}"/>
              </a:ext>
            </a:extLst>
          </p:cNvPr>
          <p:cNvGrpSpPr/>
          <p:nvPr/>
        </p:nvGrpSpPr>
        <p:grpSpPr>
          <a:xfrm>
            <a:off x="6559827" y="1282075"/>
            <a:ext cx="4791918" cy="914400"/>
            <a:chOff x="6559827" y="1282075"/>
            <a:chExt cx="4791918" cy="914400"/>
          </a:xfrm>
        </p:grpSpPr>
        <p:grpSp>
          <p:nvGrpSpPr>
            <p:cNvPr id="11" name="Group 10">
              <a:extLst>
                <a:ext uri="{FF2B5EF4-FFF2-40B4-BE49-F238E27FC236}">
                  <a16:creationId xmlns:a16="http://schemas.microsoft.com/office/drawing/2014/main" id="{E740E2C0-4A84-17A9-57A0-F77E8132726B}"/>
                </a:ext>
              </a:extLst>
            </p:cNvPr>
            <p:cNvGrpSpPr/>
            <p:nvPr/>
          </p:nvGrpSpPr>
          <p:grpSpPr>
            <a:xfrm>
              <a:off x="6559827" y="1282075"/>
              <a:ext cx="4791918" cy="914400"/>
              <a:chOff x="6666599" y="1620455"/>
              <a:chExt cx="4791918" cy="1600200"/>
            </a:xfrm>
          </p:grpSpPr>
          <p:sp>
            <p:nvSpPr>
              <p:cNvPr id="8" name="Rectangle 7">
                <a:extLst>
                  <a:ext uri="{FF2B5EF4-FFF2-40B4-BE49-F238E27FC236}">
                    <a16:creationId xmlns:a16="http://schemas.microsoft.com/office/drawing/2014/main" id="{679E2BB2-F945-63C1-3873-864EEB5C0978}"/>
                  </a:ext>
                </a:extLst>
              </p:cNvPr>
              <p:cNvSpPr/>
              <p:nvPr/>
            </p:nvSpPr>
            <p:spPr>
              <a:xfrm>
                <a:off x="6666599" y="1620455"/>
                <a:ext cx="1597306" cy="1600200"/>
              </a:xfrm>
              <a:prstGeom prst="rect">
                <a:avLst/>
              </a:prstGeom>
              <a:no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DD5C9C5-40A6-AC7A-D70E-091063E7FABD}"/>
                  </a:ext>
                </a:extLst>
              </p:cNvPr>
              <p:cNvSpPr/>
              <p:nvPr/>
            </p:nvSpPr>
            <p:spPr>
              <a:xfrm>
                <a:off x="8263905" y="1620455"/>
                <a:ext cx="1597306" cy="1600200"/>
              </a:xfrm>
              <a:prstGeom prst="rect">
                <a:avLst/>
              </a:prstGeom>
              <a:no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403B77A-058A-94DD-2074-2B0BC4662FDC}"/>
                  </a:ext>
                </a:extLst>
              </p:cNvPr>
              <p:cNvSpPr/>
              <p:nvPr/>
            </p:nvSpPr>
            <p:spPr>
              <a:xfrm>
                <a:off x="9861211" y="1620455"/>
                <a:ext cx="1597306" cy="1600200"/>
              </a:xfrm>
              <a:prstGeom prst="rect">
                <a:avLst/>
              </a:prstGeom>
              <a:no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0" name="TextBox 19">
              <a:extLst>
                <a:ext uri="{FF2B5EF4-FFF2-40B4-BE49-F238E27FC236}">
                  <a16:creationId xmlns:a16="http://schemas.microsoft.com/office/drawing/2014/main" id="{229CD24B-4DC0-70FA-FB79-D3AA95AF8412}"/>
                </a:ext>
              </a:extLst>
            </p:cNvPr>
            <p:cNvSpPr txBox="1"/>
            <p:nvPr/>
          </p:nvSpPr>
          <p:spPr>
            <a:xfrm>
              <a:off x="6804212" y="1563077"/>
              <a:ext cx="1028700" cy="369332"/>
            </a:xfrm>
            <a:prstGeom prst="rect">
              <a:avLst/>
            </a:prstGeom>
            <a:noFill/>
          </p:spPr>
          <p:txBody>
            <a:bodyPr wrap="square" rtlCol="0">
              <a:spAutoFit/>
            </a:bodyPr>
            <a:lstStyle/>
            <a:p>
              <a:pPr algn="ctr"/>
              <a:r>
                <a:rPr lang="en-US" dirty="0"/>
                <a:t>1 gram</a:t>
              </a:r>
            </a:p>
          </p:txBody>
        </p:sp>
        <p:sp>
          <p:nvSpPr>
            <p:cNvPr id="21" name="TextBox 20">
              <a:extLst>
                <a:ext uri="{FF2B5EF4-FFF2-40B4-BE49-F238E27FC236}">
                  <a16:creationId xmlns:a16="http://schemas.microsoft.com/office/drawing/2014/main" id="{2C6DA370-48D7-1FC7-A3B8-FE0CF567B175}"/>
                </a:ext>
              </a:extLst>
            </p:cNvPr>
            <p:cNvSpPr txBox="1"/>
            <p:nvPr/>
          </p:nvSpPr>
          <p:spPr>
            <a:xfrm>
              <a:off x="8441436" y="1563077"/>
              <a:ext cx="1028700" cy="369332"/>
            </a:xfrm>
            <a:prstGeom prst="rect">
              <a:avLst/>
            </a:prstGeom>
            <a:noFill/>
          </p:spPr>
          <p:txBody>
            <a:bodyPr wrap="square" rtlCol="0">
              <a:spAutoFit/>
            </a:bodyPr>
            <a:lstStyle/>
            <a:p>
              <a:pPr algn="ctr"/>
              <a:r>
                <a:rPr lang="en-US" dirty="0"/>
                <a:t>1 gram</a:t>
              </a:r>
            </a:p>
          </p:txBody>
        </p:sp>
        <p:sp>
          <p:nvSpPr>
            <p:cNvPr id="22" name="TextBox 21">
              <a:extLst>
                <a:ext uri="{FF2B5EF4-FFF2-40B4-BE49-F238E27FC236}">
                  <a16:creationId xmlns:a16="http://schemas.microsoft.com/office/drawing/2014/main" id="{E5BA0F30-FA07-6AB5-0302-5B184033F859}"/>
                </a:ext>
              </a:extLst>
            </p:cNvPr>
            <p:cNvSpPr txBox="1"/>
            <p:nvPr/>
          </p:nvSpPr>
          <p:spPr>
            <a:xfrm>
              <a:off x="10033557" y="1563077"/>
              <a:ext cx="1028700" cy="369332"/>
            </a:xfrm>
            <a:prstGeom prst="rect">
              <a:avLst/>
            </a:prstGeom>
            <a:noFill/>
          </p:spPr>
          <p:txBody>
            <a:bodyPr wrap="square" rtlCol="0">
              <a:spAutoFit/>
            </a:bodyPr>
            <a:lstStyle/>
            <a:p>
              <a:pPr algn="ctr"/>
              <a:r>
                <a:rPr lang="en-US" dirty="0"/>
                <a:t>1 gram</a:t>
              </a:r>
            </a:p>
          </p:txBody>
        </p:sp>
      </p:grpSp>
      <p:grpSp>
        <p:nvGrpSpPr>
          <p:cNvPr id="28" name="Group 27">
            <a:extLst>
              <a:ext uri="{FF2B5EF4-FFF2-40B4-BE49-F238E27FC236}">
                <a16:creationId xmlns:a16="http://schemas.microsoft.com/office/drawing/2014/main" id="{CC80F1CF-B2EA-0951-784C-6D7162831E90}"/>
              </a:ext>
            </a:extLst>
          </p:cNvPr>
          <p:cNvGrpSpPr/>
          <p:nvPr/>
        </p:nvGrpSpPr>
        <p:grpSpPr>
          <a:xfrm>
            <a:off x="6559825" y="3413174"/>
            <a:ext cx="5480612" cy="914400"/>
            <a:chOff x="6559825" y="3413174"/>
            <a:chExt cx="5480612" cy="914400"/>
          </a:xfrm>
        </p:grpSpPr>
        <p:grpSp>
          <p:nvGrpSpPr>
            <p:cNvPr id="12" name="Group 11">
              <a:extLst>
                <a:ext uri="{FF2B5EF4-FFF2-40B4-BE49-F238E27FC236}">
                  <a16:creationId xmlns:a16="http://schemas.microsoft.com/office/drawing/2014/main" id="{D9A9DC32-6C47-C34E-39FD-063771A23F13}"/>
                </a:ext>
              </a:extLst>
            </p:cNvPr>
            <p:cNvGrpSpPr/>
            <p:nvPr/>
          </p:nvGrpSpPr>
          <p:grpSpPr>
            <a:xfrm>
              <a:off x="6559825" y="3413174"/>
              <a:ext cx="5480612" cy="914400"/>
              <a:chOff x="6666597" y="1620455"/>
              <a:chExt cx="5480612" cy="1600200"/>
            </a:xfrm>
          </p:grpSpPr>
          <p:sp>
            <p:nvSpPr>
              <p:cNvPr id="13" name="Rectangle 12">
                <a:extLst>
                  <a:ext uri="{FF2B5EF4-FFF2-40B4-BE49-F238E27FC236}">
                    <a16:creationId xmlns:a16="http://schemas.microsoft.com/office/drawing/2014/main" id="{636B94D4-AF4E-6A26-7B70-E3914B3DFE19}"/>
                  </a:ext>
                </a:extLst>
              </p:cNvPr>
              <p:cNvSpPr/>
              <p:nvPr/>
            </p:nvSpPr>
            <p:spPr>
              <a:xfrm>
                <a:off x="6666597" y="1620455"/>
                <a:ext cx="2286000" cy="1600200"/>
              </a:xfrm>
              <a:prstGeom prst="rect">
                <a:avLst/>
              </a:prstGeom>
              <a:no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0D6B486-BBB2-2F08-FCF7-ECEFB90581DD}"/>
                  </a:ext>
                </a:extLst>
              </p:cNvPr>
              <p:cNvSpPr/>
              <p:nvPr/>
            </p:nvSpPr>
            <p:spPr>
              <a:xfrm>
                <a:off x="8952597" y="1620455"/>
                <a:ext cx="1597306" cy="1600200"/>
              </a:xfrm>
              <a:prstGeom prst="rect">
                <a:avLst/>
              </a:prstGeom>
              <a:no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FED6FAB-E5B0-D3B6-54EA-B76B7F7AA29D}"/>
                  </a:ext>
                </a:extLst>
              </p:cNvPr>
              <p:cNvSpPr/>
              <p:nvPr/>
            </p:nvSpPr>
            <p:spPr>
              <a:xfrm>
                <a:off x="10549903" y="1620455"/>
                <a:ext cx="1597306" cy="1600200"/>
              </a:xfrm>
              <a:prstGeom prst="rect">
                <a:avLst/>
              </a:prstGeom>
              <a:no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4" name="TextBox 23">
              <a:extLst>
                <a:ext uri="{FF2B5EF4-FFF2-40B4-BE49-F238E27FC236}">
                  <a16:creationId xmlns:a16="http://schemas.microsoft.com/office/drawing/2014/main" id="{7C640242-C6F2-FB75-CD4E-E4A4C51323D8}"/>
                </a:ext>
              </a:extLst>
            </p:cNvPr>
            <p:cNvSpPr txBox="1"/>
            <p:nvPr/>
          </p:nvSpPr>
          <p:spPr>
            <a:xfrm>
              <a:off x="7188474" y="3685708"/>
              <a:ext cx="1252961" cy="369332"/>
            </a:xfrm>
            <a:prstGeom prst="rect">
              <a:avLst/>
            </a:prstGeom>
            <a:noFill/>
          </p:spPr>
          <p:txBody>
            <a:bodyPr wrap="square" rtlCol="0">
              <a:spAutoFit/>
            </a:bodyPr>
            <a:lstStyle/>
            <a:p>
              <a:pPr algn="ctr"/>
              <a:r>
                <a:rPr lang="en-US" dirty="0"/>
                <a:t>1.3 grams</a:t>
              </a:r>
            </a:p>
          </p:txBody>
        </p:sp>
        <p:sp>
          <p:nvSpPr>
            <p:cNvPr id="25" name="TextBox 24">
              <a:extLst>
                <a:ext uri="{FF2B5EF4-FFF2-40B4-BE49-F238E27FC236}">
                  <a16:creationId xmlns:a16="http://schemas.microsoft.com/office/drawing/2014/main" id="{78CD0DBE-91C9-EE0E-3E1C-890E1559F00E}"/>
                </a:ext>
              </a:extLst>
            </p:cNvPr>
            <p:cNvSpPr txBox="1"/>
            <p:nvPr/>
          </p:nvSpPr>
          <p:spPr>
            <a:xfrm>
              <a:off x="9130128" y="3685708"/>
              <a:ext cx="1028700" cy="369332"/>
            </a:xfrm>
            <a:prstGeom prst="rect">
              <a:avLst/>
            </a:prstGeom>
            <a:noFill/>
          </p:spPr>
          <p:txBody>
            <a:bodyPr wrap="square" rtlCol="0">
              <a:spAutoFit/>
            </a:bodyPr>
            <a:lstStyle/>
            <a:p>
              <a:pPr algn="ctr"/>
              <a:r>
                <a:rPr lang="en-US" dirty="0"/>
                <a:t>1 gram</a:t>
              </a:r>
            </a:p>
          </p:txBody>
        </p:sp>
        <p:sp>
          <p:nvSpPr>
            <p:cNvPr id="26" name="TextBox 25">
              <a:extLst>
                <a:ext uri="{FF2B5EF4-FFF2-40B4-BE49-F238E27FC236}">
                  <a16:creationId xmlns:a16="http://schemas.microsoft.com/office/drawing/2014/main" id="{BFD403E9-11D4-F8C5-C9F9-ADF46C98F48B}"/>
                </a:ext>
              </a:extLst>
            </p:cNvPr>
            <p:cNvSpPr txBox="1"/>
            <p:nvPr/>
          </p:nvSpPr>
          <p:spPr>
            <a:xfrm>
              <a:off x="10727434" y="3685708"/>
              <a:ext cx="1028700" cy="369332"/>
            </a:xfrm>
            <a:prstGeom prst="rect">
              <a:avLst/>
            </a:prstGeom>
            <a:noFill/>
          </p:spPr>
          <p:txBody>
            <a:bodyPr wrap="square" rtlCol="0">
              <a:spAutoFit/>
            </a:bodyPr>
            <a:lstStyle/>
            <a:p>
              <a:pPr algn="ctr"/>
              <a:r>
                <a:rPr lang="en-US" dirty="0"/>
                <a:t>1 gram</a:t>
              </a:r>
            </a:p>
          </p:txBody>
        </p:sp>
      </p:grpSp>
      <p:grpSp>
        <p:nvGrpSpPr>
          <p:cNvPr id="32" name="Group 31">
            <a:extLst>
              <a:ext uri="{FF2B5EF4-FFF2-40B4-BE49-F238E27FC236}">
                <a16:creationId xmlns:a16="http://schemas.microsoft.com/office/drawing/2014/main" id="{535ED2C3-1ACF-646F-22D2-64D820214983}"/>
              </a:ext>
            </a:extLst>
          </p:cNvPr>
          <p:cNvGrpSpPr/>
          <p:nvPr/>
        </p:nvGrpSpPr>
        <p:grpSpPr>
          <a:xfrm>
            <a:off x="6559826" y="5442105"/>
            <a:ext cx="5483505" cy="914400"/>
            <a:chOff x="6559825" y="5442105"/>
            <a:chExt cx="5483505" cy="914400"/>
          </a:xfrm>
        </p:grpSpPr>
        <p:grpSp>
          <p:nvGrpSpPr>
            <p:cNvPr id="16" name="Group 15">
              <a:extLst>
                <a:ext uri="{FF2B5EF4-FFF2-40B4-BE49-F238E27FC236}">
                  <a16:creationId xmlns:a16="http://schemas.microsoft.com/office/drawing/2014/main" id="{7D78AE9E-3306-5F77-000F-A9A5D5C19507}"/>
                </a:ext>
              </a:extLst>
            </p:cNvPr>
            <p:cNvGrpSpPr/>
            <p:nvPr/>
          </p:nvGrpSpPr>
          <p:grpSpPr>
            <a:xfrm>
              <a:off x="6559825" y="5442105"/>
              <a:ext cx="5483505" cy="914400"/>
              <a:chOff x="6666599" y="1620455"/>
              <a:chExt cx="5483505" cy="1600201"/>
            </a:xfrm>
          </p:grpSpPr>
          <p:sp>
            <p:nvSpPr>
              <p:cNvPr id="17" name="Rectangle 16">
                <a:extLst>
                  <a:ext uri="{FF2B5EF4-FFF2-40B4-BE49-F238E27FC236}">
                    <a16:creationId xmlns:a16="http://schemas.microsoft.com/office/drawing/2014/main" id="{14A8923E-D78A-83E3-B932-CDE15A8C7782}"/>
                  </a:ext>
                </a:extLst>
              </p:cNvPr>
              <p:cNvSpPr/>
              <p:nvPr/>
            </p:nvSpPr>
            <p:spPr>
              <a:xfrm>
                <a:off x="6666599" y="1620455"/>
                <a:ext cx="1947672" cy="1600199"/>
              </a:xfrm>
              <a:prstGeom prst="rect">
                <a:avLst/>
              </a:prstGeom>
              <a:no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17BE2FC-E52E-AD3F-74E1-ACE9F22088B8}"/>
                  </a:ext>
                </a:extLst>
              </p:cNvPr>
              <p:cNvSpPr/>
              <p:nvPr/>
            </p:nvSpPr>
            <p:spPr>
              <a:xfrm>
                <a:off x="8579232" y="1620455"/>
                <a:ext cx="1947672" cy="1600200"/>
              </a:xfrm>
              <a:prstGeom prst="rect">
                <a:avLst/>
              </a:prstGeom>
              <a:no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684221A6-F1A7-D22D-51F6-B33C663FA041}"/>
                  </a:ext>
                </a:extLst>
              </p:cNvPr>
              <p:cNvSpPr/>
              <p:nvPr/>
            </p:nvSpPr>
            <p:spPr>
              <a:xfrm>
                <a:off x="10549904" y="1620456"/>
                <a:ext cx="1600200" cy="1600200"/>
              </a:xfrm>
              <a:prstGeom prst="rect">
                <a:avLst/>
              </a:prstGeom>
              <a:no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9" name="TextBox 28">
              <a:extLst>
                <a:ext uri="{FF2B5EF4-FFF2-40B4-BE49-F238E27FC236}">
                  <a16:creationId xmlns:a16="http://schemas.microsoft.com/office/drawing/2014/main" id="{FA27812B-865F-BFFC-C586-AD791B91C303}"/>
                </a:ext>
              </a:extLst>
            </p:cNvPr>
            <p:cNvSpPr txBox="1"/>
            <p:nvPr/>
          </p:nvSpPr>
          <p:spPr>
            <a:xfrm>
              <a:off x="6825328" y="5714640"/>
              <a:ext cx="1416666" cy="369332"/>
            </a:xfrm>
            <a:prstGeom prst="rect">
              <a:avLst/>
            </a:prstGeom>
            <a:noFill/>
          </p:spPr>
          <p:txBody>
            <a:bodyPr wrap="square" rtlCol="0">
              <a:spAutoFit/>
            </a:bodyPr>
            <a:lstStyle/>
            <a:p>
              <a:pPr algn="ctr"/>
              <a:r>
                <a:rPr lang="en-US" dirty="0"/>
                <a:t>1.15 grams</a:t>
              </a:r>
            </a:p>
          </p:txBody>
        </p:sp>
        <p:sp>
          <p:nvSpPr>
            <p:cNvPr id="30" name="TextBox 29">
              <a:extLst>
                <a:ext uri="{FF2B5EF4-FFF2-40B4-BE49-F238E27FC236}">
                  <a16:creationId xmlns:a16="http://schemas.microsoft.com/office/drawing/2014/main" id="{00938266-5CB7-9FD2-6A15-214201D06F2C}"/>
                </a:ext>
              </a:extLst>
            </p:cNvPr>
            <p:cNvSpPr txBox="1"/>
            <p:nvPr/>
          </p:nvSpPr>
          <p:spPr>
            <a:xfrm>
              <a:off x="10602622" y="5714640"/>
              <a:ext cx="1323513" cy="369332"/>
            </a:xfrm>
            <a:prstGeom prst="rect">
              <a:avLst/>
            </a:prstGeom>
            <a:noFill/>
          </p:spPr>
          <p:txBody>
            <a:bodyPr wrap="square" rtlCol="0">
              <a:spAutoFit/>
            </a:bodyPr>
            <a:lstStyle/>
            <a:p>
              <a:pPr algn="ctr"/>
              <a:r>
                <a:rPr lang="en-US" dirty="0"/>
                <a:t>1 gram</a:t>
              </a:r>
            </a:p>
          </p:txBody>
        </p:sp>
        <p:sp>
          <p:nvSpPr>
            <p:cNvPr id="31" name="TextBox 30">
              <a:extLst>
                <a:ext uri="{FF2B5EF4-FFF2-40B4-BE49-F238E27FC236}">
                  <a16:creationId xmlns:a16="http://schemas.microsoft.com/office/drawing/2014/main" id="{4C0C926A-DF42-B592-5DF2-09FC0FD3971D}"/>
                </a:ext>
              </a:extLst>
            </p:cNvPr>
            <p:cNvSpPr txBox="1"/>
            <p:nvPr/>
          </p:nvSpPr>
          <p:spPr>
            <a:xfrm>
              <a:off x="8757763" y="5714638"/>
              <a:ext cx="1424744" cy="369332"/>
            </a:xfrm>
            <a:prstGeom prst="rect">
              <a:avLst/>
            </a:prstGeom>
            <a:noFill/>
          </p:spPr>
          <p:txBody>
            <a:bodyPr wrap="square" rtlCol="0">
              <a:spAutoFit/>
            </a:bodyPr>
            <a:lstStyle/>
            <a:p>
              <a:pPr algn="ctr"/>
              <a:r>
                <a:rPr lang="en-US" dirty="0"/>
                <a:t>1.15 grams</a:t>
              </a:r>
            </a:p>
          </p:txBody>
        </p:sp>
      </p:grpSp>
      <p:sp>
        <p:nvSpPr>
          <p:cNvPr id="33" name="Arrow: Down 32">
            <a:extLst>
              <a:ext uri="{FF2B5EF4-FFF2-40B4-BE49-F238E27FC236}">
                <a16:creationId xmlns:a16="http://schemas.microsoft.com/office/drawing/2014/main" id="{CE5833BC-8D70-BD51-8FE3-CC133E71F288}"/>
              </a:ext>
            </a:extLst>
          </p:cNvPr>
          <p:cNvSpPr/>
          <p:nvPr/>
        </p:nvSpPr>
        <p:spPr>
          <a:xfrm>
            <a:off x="9071531" y="2387965"/>
            <a:ext cx="457200" cy="833718"/>
          </a:xfrm>
          <a:prstGeom prst="downArrow">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4" name="Arrow: Down 33">
            <a:extLst>
              <a:ext uri="{FF2B5EF4-FFF2-40B4-BE49-F238E27FC236}">
                <a16:creationId xmlns:a16="http://schemas.microsoft.com/office/drawing/2014/main" id="{78B8220C-A9EB-761C-1D98-F156B934FADB}"/>
              </a:ext>
            </a:extLst>
          </p:cNvPr>
          <p:cNvSpPr/>
          <p:nvPr/>
        </p:nvSpPr>
        <p:spPr>
          <a:xfrm>
            <a:off x="9071531" y="4467981"/>
            <a:ext cx="457200" cy="833718"/>
          </a:xfrm>
          <a:prstGeom prst="downArrow">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B47F4C64-4483-0BFE-83E7-C5DCBD2AB9A2}"/>
              </a:ext>
            </a:extLst>
          </p:cNvPr>
          <p:cNvCxnSpPr>
            <a:cxnSpLocks/>
          </p:cNvCxnSpPr>
          <p:nvPr/>
        </p:nvCxnSpPr>
        <p:spPr>
          <a:xfrm>
            <a:off x="6559825" y="1244600"/>
            <a:ext cx="2" cy="99314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40526EC8-E302-7B3B-FF0F-DC62C95F1FEA}"/>
              </a:ext>
            </a:extLst>
          </p:cNvPr>
          <p:cNvCxnSpPr>
            <a:cxnSpLocks/>
          </p:cNvCxnSpPr>
          <p:nvPr/>
        </p:nvCxnSpPr>
        <p:spPr>
          <a:xfrm>
            <a:off x="6559829" y="3373804"/>
            <a:ext cx="2" cy="99314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0D076D58-C356-29CA-0DEF-3B9077772EF4}"/>
              </a:ext>
            </a:extLst>
          </p:cNvPr>
          <p:cNvCxnSpPr>
            <a:cxnSpLocks/>
          </p:cNvCxnSpPr>
          <p:nvPr/>
        </p:nvCxnSpPr>
        <p:spPr>
          <a:xfrm>
            <a:off x="6559823" y="5402736"/>
            <a:ext cx="2" cy="99314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7C99A7D5-A1C3-1268-0A80-7D6A845B5EBF}"/>
              </a:ext>
            </a:extLst>
          </p:cNvPr>
          <p:cNvSpPr txBox="1"/>
          <p:nvPr/>
        </p:nvSpPr>
        <p:spPr>
          <a:xfrm>
            <a:off x="9754438" y="2478165"/>
            <a:ext cx="2285998" cy="646331"/>
          </a:xfrm>
          <a:prstGeom prst="rect">
            <a:avLst/>
          </a:prstGeom>
          <a:noFill/>
        </p:spPr>
        <p:txBody>
          <a:bodyPr wrap="square" rtlCol="0">
            <a:spAutoFit/>
          </a:bodyPr>
          <a:lstStyle/>
          <a:p>
            <a:r>
              <a:rPr lang="en-US" dirty="0"/>
              <a:t>Add mass then step forward in time</a:t>
            </a:r>
          </a:p>
        </p:txBody>
      </p:sp>
      <p:sp>
        <p:nvSpPr>
          <p:cNvPr id="43" name="TextBox 42">
            <a:extLst>
              <a:ext uri="{FF2B5EF4-FFF2-40B4-BE49-F238E27FC236}">
                <a16:creationId xmlns:a16="http://schemas.microsoft.com/office/drawing/2014/main" id="{F804EBFB-7E7D-17D2-697C-AEBD0520C643}"/>
              </a:ext>
            </a:extLst>
          </p:cNvPr>
          <p:cNvSpPr txBox="1"/>
          <p:nvPr/>
        </p:nvSpPr>
        <p:spPr>
          <a:xfrm>
            <a:off x="9606119" y="4418710"/>
            <a:ext cx="2585879" cy="923330"/>
          </a:xfrm>
          <a:prstGeom prst="rect">
            <a:avLst/>
          </a:prstGeom>
          <a:noFill/>
        </p:spPr>
        <p:txBody>
          <a:bodyPr wrap="square" rtlCol="0">
            <a:spAutoFit/>
          </a:bodyPr>
          <a:lstStyle/>
          <a:p>
            <a:r>
              <a:rPr lang="en-US" dirty="0"/>
              <a:t>Before next timestep, remap with outer boundary as fixed BC’s</a:t>
            </a:r>
          </a:p>
        </p:txBody>
      </p:sp>
      <p:sp>
        <p:nvSpPr>
          <p:cNvPr id="44" name="TextBox 43">
            <a:extLst>
              <a:ext uri="{FF2B5EF4-FFF2-40B4-BE49-F238E27FC236}">
                <a16:creationId xmlns:a16="http://schemas.microsoft.com/office/drawing/2014/main" id="{1DEC0877-AF22-72A5-1B23-8A4BEF902599}"/>
              </a:ext>
            </a:extLst>
          </p:cNvPr>
          <p:cNvSpPr txBox="1"/>
          <p:nvPr/>
        </p:nvSpPr>
        <p:spPr>
          <a:xfrm>
            <a:off x="6489290" y="2567311"/>
            <a:ext cx="1828800" cy="369332"/>
          </a:xfrm>
          <a:prstGeom prst="rect">
            <a:avLst/>
          </a:prstGeom>
          <a:noFill/>
          <a:ln w="28575">
            <a:solidFill>
              <a:srgbClr val="FF0000"/>
            </a:solidFill>
          </a:ln>
        </p:spPr>
        <p:txBody>
          <a:bodyPr wrap="square" rtlCol="0">
            <a:spAutoFit/>
          </a:bodyPr>
          <a:lstStyle/>
          <a:p>
            <a:pPr algn="ctr"/>
            <a:r>
              <a:rPr lang="en-US" dirty="0"/>
              <a:t>Reaction Front</a:t>
            </a:r>
          </a:p>
        </p:txBody>
      </p:sp>
      <p:cxnSp>
        <p:nvCxnSpPr>
          <p:cNvPr id="46" name="Straight Connector 45">
            <a:extLst>
              <a:ext uri="{FF2B5EF4-FFF2-40B4-BE49-F238E27FC236}">
                <a16:creationId xmlns:a16="http://schemas.microsoft.com/office/drawing/2014/main" id="{90F25E26-695E-43FB-93F1-F352810B6A2A}"/>
              </a:ext>
            </a:extLst>
          </p:cNvPr>
          <p:cNvCxnSpPr>
            <a:stCxn id="44" idx="0"/>
          </p:cNvCxnSpPr>
          <p:nvPr/>
        </p:nvCxnSpPr>
        <p:spPr>
          <a:xfrm flipH="1" flipV="1">
            <a:off x="6559823" y="2226230"/>
            <a:ext cx="843867" cy="341081"/>
          </a:xfrm>
          <a:prstGeom prst="line">
            <a:avLst/>
          </a:prstGeom>
          <a:ln w="28575">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69567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23574-37C3-E934-0502-BF0518CFB113}"/>
              </a:ext>
            </a:extLst>
          </p:cNvPr>
          <p:cNvSpPr>
            <a:spLocks noGrp="1"/>
          </p:cNvSpPr>
          <p:nvPr>
            <p:ph type="title"/>
          </p:nvPr>
        </p:nvSpPr>
        <p:spPr/>
        <p:txBody>
          <a:bodyPr/>
          <a:lstStyle/>
          <a:p>
            <a:r>
              <a:rPr lang="en-US" dirty="0"/>
              <a:t>2D Core Depletion</a:t>
            </a:r>
          </a:p>
        </p:txBody>
      </p:sp>
      <p:sp>
        <p:nvSpPr>
          <p:cNvPr id="3" name="Content Placeholder 2">
            <a:extLst>
              <a:ext uri="{FF2B5EF4-FFF2-40B4-BE49-F238E27FC236}">
                <a16:creationId xmlns:a16="http://schemas.microsoft.com/office/drawing/2014/main" id="{7FE6B148-196B-66B6-353B-420119A0F1FF}"/>
              </a:ext>
            </a:extLst>
          </p:cNvPr>
          <p:cNvSpPr>
            <a:spLocks noGrp="1"/>
          </p:cNvSpPr>
          <p:nvPr>
            <p:ph idx="1"/>
          </p:nvPr>
        </p:nvSpPr>
        <p:spPr>
          <a:xfrm>
            <a:off x="1031070" y="5331638"/>
            <a:ext cx="4422709" cy="1215244"/>
          </a:xfrm>
        </p:spPr>
        <p:txBody>
          <a:bodyPr numCol="1">
            <a:normAutofit fontScale="25000" lnSpcReduction="20000"/>
          </a:bodyPr>
          <a:lstStyle/>
          <a:p>
            <a:r>
              <a:rPr lang="en-US" sz="6400" dirty="0"/>
              <a:t>In order to show the stability of this method we applied a 1:1 reaction between the same materials to see how it affects the mesh of our domain. While not physically representative of any reaction, it is an easy thought experiment to verify our methods.</a:t>
            </a:r>
          </a:p>
          <a:p>
            <a:endParaRPr lang="en-US" dirty="0"/>
          </a:p>
          <a:p>
            <a:endParaRPr lang="en-US" dirty="0"/>
          </a:p>
        </p:txBody>
      </p:sp>
      <p:sp>
        <p:nvSpPr>
          <p:cNvPr id="4" name="Slide Number Placeholder 3">
            <a:extLst>
              <a:ext uri="{FF2B5EF4-FFF2-40B4-BE49-F238E27FC236}">
                <a16:creationId xmlns:a16="http://schemas.microsoft.com/office/drawing/2014/main" id="{003CB54E-4950-AE84-8C48-04FC692730E4}"/>
              </a:ext>
            </a:extLst>
          </p:cNvPr>
          <p:cNvSpPr>
            <a:spLocks noGrp="1"/>
          </p:cNvSpPr>
          <p:nvPr>
            <p:ph type="sldNum" sz="quarter" idx="4"/>
          </p:nvPr>
        </p:nvSpPr>
        <p:spPr/>
        <p:txBody>
          <a:bodyPr/>
          <a:lstStyle/>
          <a:p>
            <a:fld id="{EDBB8023-B973-4E86-9AF5-C2C33BC4E969}" type="slidenum">
              <a:rPr lang="en-US" smtClean="0"/>
              <a:pPr/>
              <a:t>8</a:t>
            </a:fld>
            <a:endParaRPr lang="en-US" dirty="0"/>
          </a:p>
        </p:txBody>
      </p:sp>
      <p:pic>
        <p:nvPicPr>
          <p:cNvPr id="5" name="2DCoreDepletion">
            <a:hlinkClick r:id="" action="ppaction://media"/>
            <a:extLst>
              <a:ext uri="{FF2B5EF4-FFF2-40B4-BE49-F238E27FC236}">
                <a16:creationId xmlns:a16="http://schemas.microsoft.com/office/drawing/2014/main" id="{532F0B2B-13CC-2772-6393-BC71769754F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 t="36114" r="81"/>
          <a:stretch>
            <a:fillRect/>
          </a:stretch>
        </p:blipFill>
        <p:spPr>
          <a:xfrm>
            <a:off x="1371600" y="1173956"/>
            <a:ext cx="9448800" cy="4095816"/>
          </a:xfrm>
          <a:prstGeom prst="rect">
            <a:avLst/>
          </a:prstGeom>
        </p:spPr>
      </p:pic>
      <p:sp>
        <p:nvSpPr>
          <p:cNvPr id="7" name="TextBox 6">
            <a:extLst>
              <a:ext uri="{FF2B5EF4-FFF2-40B4-BE49-F238E27FC236}">
                <a16:creationId xmlns:a16="http://schemas.microsoft.com/office/drawing/2014/main" id="{5D156249-BA8A-90C9-7165-022EA226BAF4}"/>
              </a:ext>
            </a:extLst>
          </p:cNvPr>
          <p:cNvSpPr txBox="1"/>
          <p:nvPr/>
        </p:nvSpPr>
        <p:spPr>
          <a:xfrm>
            <a:off x="5808823" y="5847812"/>
            <a:ext cx="5044751" cy="584775"/>
          </a:xfrm>
          <a:prstGeom prst="rect">
            <a:avLst/>
          </a:prstGeom>
          <a:noFill/>
        </p:spPr>
        <p:txBody>
          <a:bodyPr wrap="square">
            <a:spAutoFit/>
          </a:bodyPr>
          <a:lstStyle/>
          <a:p>
            <a:r>
              <a:rPr lang="en-US" sz="1600" dirty="0"/>
              <a:t>Stability was seen throughout the simulation, and cell volumes did not deform to a non-structured state. </a:t>
            </a:r>
          </a:p>
        </p:txBody>
      </p:sp>
      <p:cxnSp>
        <p:nvCxnSpPr>
          <p:cNvPr id="9" name="Straight Connector 8">
            <a:extLst>
              <a:ext uri="{FF2B5EF4-FFF2-40B4-BE49-F238E27FC236}">
                <a16:creationId xmlns:a16="http://schemas.microsoft.com/office/drawing/2014/main" id="{99D8CB94-31E1-5396-0F83-45257C243880}"/>
              </a:ext>
            </a:extLst>
          </p:cNvPr>
          <p:cNvCxnSpPr/>
          <p:nvPr/>
        </p:nvCxnSpPr>
        <p:spPr>
          <a:xfrm>
            <a:off x="6096000" y="5269772"/>
            <a:ext cx="3999722" cy="0"/>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244A3BB9-1B64-DE59-5392-D757D790EF2F}"/>
              </a:ext>
            </a:extLst>
          </p:cNvPr>
          <p:cNvSpPr/>
          <p:nvPr/>
        </p:nvSpPr>
        <p:spPr>
          <a:xfrm>
            <a:off x="5924550" y="5132613"/>
            <a:ext cx="274320" cy="27432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F385F3E-4D55-9189-4AAD-613EA242B259}"/>
              </a:ext>
            </a:extLst>
          </p:cNvPr>
          <p:cNvSpPr/>
          <p:nvPr/>
        </p:nvSpPr>
        <p:spPr>
          <a:xfrm>
            <a:off x="7928221" y="5132612"/>
            <a:ext cx="274320" cy="27432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A82F1D6-6144-7258-01E4-3C797AB52E87}"/>
              </a:ext>
            </a:extLst>
          </p:cNvPr>
          <p:cNvSpPr/>
          <p:nvPr/>
        </p:nvSpPr>
        <p:spPr>
          <a:xfrm>
            <a:off x="9958562" y="5132613"/>
            <a:ext cx="274320" cy="27432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BA044BF-31E3-D12D-F36D-F1CD1078BCE5}"/>
              </a:ext>
            </a:extLst>
          </p:cNvPr>
          <p:cNvSpPr txBox="1"/>
          <p:nvPr/>
        </p:nvSpPr>
        <p:spPr>
          <a:xfrm>
            <a:off x="5680710" y="5332829"/>
            <a:ext cx="762000" cy="400110"/>
          </a:xfrm>
          <a:prstGeom prst="rect">
            <a:avLst/>
          </a:prstGeom>
          <a:noFill/>
        </p:spPr>
        <p:txBody>
          <a:bodyPr wrap="square" rtlCol="0">
            <a:spAutoFit/>
          </a:bodyPr>
          <a:lstStyle/>
          <a:p>
            <a:pPr algn="ctr"/>
            <a:r>
              <a:rPr lang="en-US" sz="2000" dirty="0">
                <a:solidFill>
                  <a:prstClr val="black"/>
                </a:solidFill>
                <a:latin typeface="Calibri" panose="020F0502020204030204"/>
              </a:rPr>
              <a:t>R=0</a:t>
            </a:r>
          </a:p>
        </p:txBody>
      </p:sp>
      <p:sp>
        <p:nvSpPr>
          <p:cNvPr id="15" name="TextBox 14">
            <a:extLst>
              <a:ext uri="{FF2B5EF4-FFF2-40B4-BE49-F238E27FC236}">
                <a16:creationId xmlns:a16="http://schemas.microsoft.com/office/drawing/2014/main" id="{69083871-8D0D-FDB3-17FB-46D351B89B83}"/>
              </a:ext>
            </a:extLst>
          </p:cNvPr>
          <p:cNvSpPr txBox="1"/>
          <p:nvPr/>
        </p:nvSpPr>
        <p:spPr>
          <a:xfrm>
            <a:off x="7684381" y="5332829"/>
            <a:ext cx="762000" cy="400110"/>
          </a:xfrm>
          <a:prstGeom prst="rect">
            <a:avLst/>
          </a:prstGeom>
          <a:noFill/>
        </p:spPr>
        <p:txBody>
          <a:bodyPr wrap="square" rtlCol="0">
            <a:spAutoFit/>
          </a:bodyPr>
          <a:lstStyle/>
          <a:p>
            <a:pPr algn="ctr"/>
            <a:r>
              <a:rPr lang="en-US" sz="2000" dirty="0">
                <a:solidFill>
                  <a:prstClr val="black"/>
                </a:solidFill>
                <a:latin typeface="Calibri" panose="020F0502020204030204"/>
              </a:rPr>
              <a:t>R=1</a:t>
            </a:r>
          </a:p>
        </p:txBody>
      </p:sp>
      <p:sp>
        <p:nvSpPr>
          <p:cNvPr id="16" name="TextBox 15">
            <a:extLst>
              <a:ext uri="{FF2B5EF4-FFF2-40B4-BE49-F238E27FC236}">
                <a16:creationId xmlns:a16="http://schemas.microsoft.com/office/drawing/2014/main" id="{F3263760-4B8D-48C8-1941-0230659D92E7}"/>
              </a:ext>
            </a:extLst>
          </p:cNvPr>
          <p:cNvSpPr txBox="1"/>
          <p:nvPr/>
        </p:nvSpPr>
        <p:spPr>
          <a:xfrm>
            <a:off x="9714722" y="5332829"/>
            <a:ext cx="762000" cy="400110"/>
          </a:xfrm>
          <a:prstGeom prst="rect">
            <a:avLst/>
          </a:prstGeom>
          <a:noFill/>
        </p:spPr>
        <p:txBody>
          <a:bodyPr wrap="square" rtlCol="0">
            <a:spAutoFit/>
          </a:bodyPr>
          <a:lstStyle/>
          <a:p>
            <a:pPr algn="ctr"/>
            <a:r>
              <a:rPr lang="en-US" sz="2000" dirty="0">
                <a:solidFill>
                  <a:prstClr val="black"/>
                </a:solidFill>
                <a:latin typeface="Calibri" panose="020F0502020204030204"/>
              </a:rPr>
              <a:t>R=2</a:t>
            </a:r>
          </a:p>
        </p:txBody>
      </p:sp>
    </p:spTree>
    <p:extLst>
      <p:ext uri="{BB962C8B-B14F-4D97-AF65-F5344CB8AC3E}">
        <p14:creationId xmlns:p14="http://schemas.microsoft.com/office/powerpoint/2010/main" val="63501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8958</TotalTime>
  <Words>1348</Words>
  <Application>Microsoft Office PowerPoint</Application>
  <PresentationFormat>Widescreen</PresentationFormat>
  <Paragraphs>156</Paragraphs>
  <Slides>12</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Cambria Math</vt:lpstr>
      <vt:lpstr>Office Theme</vt:lpstr>
      <vt:lpstr>Analysis of a Reaction Mechanism for Use in Ejecta Particle Simulations</vt:lpstr>
      <vt:lpstr>Ejecta Introduction</vt:lpstr>
      <vt:lpstr>Reactive Ejecta</vt:lpstr>
      <vt:lpstr>Problem Description</vt:lpstr>
      <vt:lpstr>Current Physical Processes Considered </vt:lpstr>
      <vt:lpstr>Reaction Front</vt:lpstr>
      <vt:lpstr>Implemented Reaction Mechanism</vt:lpstr>
      <vt:lpstr>ALE</vt:lpstr>
      <vt:lpstr>2D Core Depletion</vt:lpstr>
      <vt:lpstr>1D with Different Densities</vt:lpstr>
      <vt:lpstr>Future Work</vt:lpstr>
      <vt:lpstr>Acknowledgements </vt:lpstr>
    </vt:vector>
  </TitlesOfParts>
  <Company>Texas A&amp;M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Myers, Ryan Jozef</cp:lastModifiedBy>
  <cp:revision>40</cp:revision>
  <dcterms:created xsi:type="dcterms:W3CDTF">2017-04-06T15:59:40Z</dcterms:created>
  <dcterms:modified xsi:type="dcterms:W3CDTF">2024-02-06T17:15:54Z</dcterms:modified>
</cp:coreProperties>
</file>