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17"/>
  </p:notesMasterIdLst>
  <p:handoutMasterIdLst>
    <p:handoutMasterId r:id="rId18"/>
  </p:handoutMasterIdLst>
  <p:sldIdLst>
    <p:sldId id="394" r:id="rId5"/>
    <p:sldId id="396" r:id="rId6"/>
    <p:sldId id="291" r:id="rId7"/>
    <p:sldId id="356" r:id="rId8"/>
    <p:sldId id="423" r:id="rId9"/>
    <p:sldId id="362" r:id="rId10"/>
    <p:sldId id="398" r:id="rId11"/>
    <p:sldId id="422" r:id="rId12"/>
    <p:sldId id="363" r:id="rId13"/>
    <p:sldId id="416" r:id="rId14"/>
    <p:sldId id="298" r:id="rId15"/>
    <p:sldId id="4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F65399-4D87-43BC-AD3D-DC51B1980036}">
          <p14:sldIdLst>
            <p14:sldId id="394"/>
            <p14:sldId id="396"/>
            <p14:sldId id="291"/>
            <p14:sldId id="356"/>
            <p14:sldId id="423"/>
            <p14:sldId id="362"/>
            <p14:sldId id="398"/>
            <p14:sldId id="422"/>
            <p14:sldId id="363"/>
            <p14:sldId id="416"/>
            <p14:sldId id="298"/>
            <p14:sldId id="4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rgarnezhad, Hanif" initials="ZH" lastIdx="1" clrIdx="0">
    <p:extLst>
      <p:ext uri="{19B8F6BF-5375-455C-9EA6-DF929625EA0E}">
        <p15:presenceInfo xmlns:p15="http://schemas.microsoft.com/office/powerpoint/2012/main" userId="S-1-5-21-1167378736-2199707310-2242153877-8792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0AC"/>
    <a:srgbClr val="E46C0A"/>
    <a:srgbClr val="4F81BD"/>
    <a:srgbClr val="3A0000"/>
    <a:srgbClr val="FFFFFF"/>
    <a:srgbClr val="402323"/>
    <a:srgbClr val="1F0F0F"/>
    <a:srgbClr val="1A0C0C"/>
    <a:srgbClr val="251112"/>
    <a:srgbClr val="1D0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74844" autoAdjust="0"/>
  </p:normalViewPr>
  <p:slideViewPr>
    <p:cSldViewPr snapToGrid="0">
      <p:cViewPr varScale="1">
        <p:scale>
          <a:sx n="65" d="100"/>
          <a:sy n="65" d="100"/>
        </p:scale>
        <p:origin x="1056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F98C92-EF9E-469E-8C42-03C171C4C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DF5-687A-488E-99E6-37C33EAFE1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872B-1554-4762-B2F4-40BDBDAB76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E579C-204D-4C38-9A5B-297CCD49FE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438E7-2157-4442-8390-AF087D1F1C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9F3F3-92D3-45BB-8A79-B5FDD30C5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81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32C62-332A-4D55-AA82-7DD80A51BEDA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A1162-7B6A-4931-A201-E559EE790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6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A1162-7B6A-4931-A201-E559EE79054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70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A1162-7B6A-4931-A201-E559EE7905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79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A1162-7B6A-4931-A201-E559EE7905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9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A1162-7B6A-4931-A201-E559EE7905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8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A1162-7B6A-4931-A201-E559EE7905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6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27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A1162-7B6A-4931-A201-E559EE7905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A1162-7B6A-4931-A201-E559EE7905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0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Usually we stokes number equal one when the particles follow the fluid motion, however, in this concept we are looking for a cutoff when the particles are coupled with gas and they lead the gas motion. </a:t>
                </a:r>
                <a:r>
                  <a:rPr lang="en-US" sz="1200" i="0"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𝜌_</a:t>
                </a:r>
                <a:r>
                  <a:rPr lang="en-US" sz="1200" i="0">
                    <a:latin typeface="Cambria Math" panose="02040503050406030204" pitchFamily="18" charset="0"/>
                  </a:rPr>
                  <a:t>𝑝 𝐷_𝑝^2)/(18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𝜇_</a:t>
                </a:r>
                <a:r>
                  <a:rPr lang="en-US" sz="1200" i="0">
                    <a:latin typeface="Cambria Math" panose="02040503050406030204" pitchFamily="18" charset="0"/>
                  </a:rPr>
                  <a:t>𝑔 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A1162-7B6A-4931-A201-E559EE7905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69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2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A1162-7B6A-4931-A201-E559EE7905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02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A1162-7B6A-4931-A201-E559EE7905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284954"/>
            <a:ext cx="10363200" cy="11815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tx1">
                    <a:tint val="7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0F5C36E-B334-47A8-8590-574696190C54}"/>
              </a:ext>
            </a:extLst>
          </p:cNvPr>
          <p:cNvSpPr txBox="1">
            <a:spLocks/>
          </p:cNvSpPr>
          <p:nvPr userDrawn="1"/>
        </p:nvSpPr>
        <p:spPr>
          <a:xfrm>
            <a:off x="3111750" y="6270604"/>
            <a:ext cx="7468609" cy="41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Fluid Mixing at Extreme Conditions Laboratory (FMECL)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75F25E-3D8E-4ADE-9985-4C307C9DDFC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14400" y="2955635"/>
            <a:ext cx="10363200" cy="30572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0072F5-57F3-942C-8193-F13C8DE3601A}"/>
              </a:ext>
            </a:extLst>
          </p:cNvPr>
          <p:cNvSpPr/>
          <p:nvPr userDrawn="1"/>
        </p:nvSpPr>
        <p:spPr>
          <a:xfrm>
            <a:off x="11536680" y="6270604"/>
            <a:ext cx="495300" cy="411776"/>
          </a:xfrm>
          <a:prstGeom prst="rect">
            <a:avLst/>
          </a:prstGeom>
          <a:solidFill>
            <a:srgbClr val="3A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6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264" y="80816"/>
            <a:ext cx="9829800" cy="548640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685800"/>
            <a:ext cx="11887200" cy="548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65FC7B-2DC5-4AA1-96DF-7B0D014C49BE}"/>
              </a:ext>
            </a:extLst>
          </p:cNvPr>
          <p:cNvSpPr txBox="1">
            <a:spLocks/>
          </p:cNvSpPr>
          <p:nvPr userDrawn="1"/>
        </p:nvSpPr>
        <p:spPr>
          <a:xfrm>
            <a:off x="3111750" y="6270604"/>
            <a:ext cx="7468609" cy="41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Fluid Mixing at Extreme Conditions Laboratory (FMECL)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471B3-FA77-0D00-0819-D560548AB74E}"/>
              </a:ext>
            </a:extLst>
          </p:cNvPr>
          <p:cNvSpPr/>
          <p:nvPr userDrawn="1"/>
        </p:nvSpPr>
        <p:spPr>
          <a:xfrm>
            <a:off x="11551920" y="6262984"/>
            <a:ext cx="495300" cy="411776"/>
          </a:xfrm>
          <a:prstGeom prst="rect">
            <a:avLst/>
          </a:prstGeom>
          <a:solidFill>
            <a:srgbClr val="3A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010DFD-1752-4D11-ACC6-C274A16AF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5865" y="6260213"/>
            <a:ext cx="453736" cy="411777"/>
          </a:xfrm>
          <a:prstGeom prst="rect">
            <a:avLst/>
          </a:prstGeo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1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FBBA20-B9F7-8B35-E216-A386D22A57E5}"/>
              </a:ext>
            </a:extLst>
          </p:cNvPr>
          <p:cNvSpPr/>
          <p:nvPr userDrawn="1"/>
        </p:nvSpPr>
        <p:spPr>
          <a:xfrm>
            <a:off x="11536680" y="6270604"/>
            <a:ext cx="495300" cy="411776"/>
          </a:xfrm>
          <a:prstGeom prst="rect">
            <a:avLst/>
          </a:prstGeom>
          <a:solidFill>
            <a:srgbClr val="3A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6251" y="685800"/>
            <a:ext cx="5852160" cy="548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1663" y="685800"/>
            <a:ext cx="5852160" cy="548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477A0A1-4063-4EC2-B1A6-F734913CDEF0}"/>
              </a:ext>
            </a:extLst>
          </p:cNvPr>
          <p:cNvSpPr txBox="1">
            <a:spLocks/>
          </p:cNvSpPr>
          <p:nvPr userDrawn="1"/>
        </p:nvSpPr>
        <p:spPr>
          <a:xfrm>
            <a:off x="3111750" y="6270604"/>
            <a:ext cx="7468609" cy="41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Fluid Mixing at Extreme Conditions Laboratory (FMECL)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0B28B8-2BBA-494E-A8D3-DF2BEC0AD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5865" y="6260213"/>
            <a:ext cx="453736" cy="41177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CC5A40-27CC-437C-8673-2B6D670C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264" y="80816"/>
            <a:ext cx="9829800" cy="548640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353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134B2E-5304-2217-720A-686917C68840}"/>
              </a:ext>
            </a:extLst>
          </p:cNvPr>
          <p:cNvSpPr/>
          <p:nvPr userDrawn="1"/>
        </p:nvSpPr>
        <p:spPr>
          <a:xfrm>
            <a:off x="11536680" y="6270604"/>
            <a:ext cx="495300" cy="411776"/>
          </a:xfrm>
          <a:prstGeom prst="rect">
            <a:avLst/>
          </a:prstGeom>
          <a:solidFill>
            <a:srgbClr val="3A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6251" y="680643"/>
            <a:ext cx="5906384" cy="639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6251" y="1403927"/>
            <a:ext cx="5906386" cy="47734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1663" y="689390"/>
            <a:ext cx="5852160" cy="639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1663" y="1403927"/>
            <a:ext cx="5852160" cy="47734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6C60740-F870-47E9-AB4A-6DC2CF245FD6}"/>
              </a:ext>
            </a:extLst>
          </p:cNvPr>
          <p:cNvSpPr txBox="1">
            <a:spLocks/>
          </p:cNvSpPr>
          <p:nvPr userDrawn="1"/>
        </p:nvSpPr>
        <p:spPr>
          <a:xfrm>
            <a:off x="3111750" y="6270604"/>
            <a:ext cx="7468609" cy="41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Mixing at Extreme Conditions Laboratory (FMECL)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5769E3D-F455-4850-9B4D-C34235B04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5865" y="6260213"/>
            <a:ext cx="453736" cy="411777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7D5D1DC-D049-4082-B330-7BBE76E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264" y="80816"/>
            <a:ext cx="9829800" cy="548640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46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C8CA38-FEBE-4813-0B47-7913C9D2DEDC}"/>
              </a:ext>
            </a:extLst>
          </p:cNvPr>
          <p:cNvSpPr/>
          <p:nvPr userDrawn="1"/>
        </p:nvSpPr>
        <p:spPr>
          <a:xfrm>
            <a:off x="11536680" y="6270604"/>
            <a:ext cx="495300" cy="411776"/>
          </a:xfrm>
          <a:prstGeom prst="rect">
            <a:avLst/>
          </a:prstGeom>
          <a:solidFill>
            <a:srgbClr val="3A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9CCAFF-775C-489D-B82F-354CDDB04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5865" y="6260213"/>
            <a:ext cx="453736" cy="4117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18568-A1D9-4D88-A694-19BD9891E6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685800"/>
            <a:ext cx="11887200" cy="228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AE23697-4D8E-44EA-ABD1-04B802319463}"/>
              </a:ext>
            </a:extLst>
          </p:cNvPr>
          <p:cNvSpPr txBox="1">
            <a:spLocks/>
          </p:cNvSpPr>
          <p:nvPr userDrawn="1"/>
        </p:nvSpPr>
        <p:spPr>
          <a:xfrm>
            <a:off x="3111750" y="6270604"/>
            <a:ext cx="7468609" cy="41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Fluid Mixing at Extreme Conditions Laboratory (FMECL)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B4D23C-0608-4189-9F10-30F70D78CE9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52400" y="3015047"/>
            <a:ext cx="11887200" cy="32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5CB96B-1D3D-44B5-A84B-7442CEC3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264" y="80816"/>
            <a:ext cx="9829800" cy="548640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910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305F9B-4907-0D6B-51D7-EF008A00075F}"/>
              </a:ext>
            </a:extLst>
          </p:cNvPr>
          <p:cNvSpPr/>
          <p:nvPr userDrawn="1"/>
        </p:nvSpPr>
        <p:spPr>
          <a:xfrm>
            <a:off x="11536680" y="6270604"/>
            <a:ext cx="495300" cy="411776"/>
          </a:xfrm>
          <a:prstGeom prst="rect">
            <a:avLst/>
          </a:prstGeom>
          <a:solidFill>
            <a:srgbClr val="3A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D1EC1C-663B-4692-9539-52CCA102F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85865" y="6260213"/>
            <a:ext cx="453736" cy="4117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305223-42CC-4BD6-AE02-BA399841F8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6251" y="685800"/>
            <a:ext cx="5852160" cy="2655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808E49D-1C58-43FC-AD4A-A2A50FB34C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1663" y="685801"/>
            <a:ext cx="5852160" cy="2655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B23671-7196-4339-96E4-832D83C5C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52400" y="3429000"/>
            <a:ext cx="11887200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67FE07B-FFB9-4BE5-8BB2-53076AA03B71}"/>
              </a:ext>
            </a:extLst>
          </p:cNvPr>
          <p:cNvSpPr txBox="1">
            <a:spLocks/>
          </p:cNvSpPr>
          <p:nvPr userDrawn="1"/>
        </p:nvSpPr>
        <p:spPr>
          <a:xfrm>
            <a:off x="3111750" y="6270604"/>
            <a:ext cx="7468609" cy="41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Mixing at Extreme Conditions Laboratory (FMECL)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3B7C62-12ED-43FA-9145-BC8CE1904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264" y="80816"/>
            <a:ext cx="9829800" cy="548640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362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011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8CFE300-D033-4257-A826-FB3773106385}"/>
              </a:ext>
            </a:extLst>
          </p:cNvPr>
          <p:cNvSpPr/>
          <p:nvPr userDrawn="1"/>
        </p:nvSpPr>
        <p:spPr>
          <a:xfrm>
            <a:off x="734686" y="6244464"/>
            <a:ext cx="11294623" cy="425156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</a:gradFill>
          <a:ln>
            <a:solidFill>
              <a:srgbClr val="E8E8E8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1750" y="6270604"/>
            <a:ext cx="7468609" cy="41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Fluid Mixing at Extreme Conditions Laboratory (FMECL)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EA6066-8807-4F26-B5C1-64949C219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0268" t="29048" r="12145" b="29047"/>
          <a:stretch/>
        </p:blipFill>
        <p:spPr>
          <a:xfrm>
            <a:off x="179919" y="6233299"/>
            <a:ext cx="2030251" cy="4699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0E9D2DE-99D7-481B-BC78-81D4B4C5750E}"/>
              </a:ext>
            </a:extLst>
          </p:cNvPr>
          <p:cNvSpPr/>
          <p:nvPr userDrawn="1"/>
        </p:nvSpPr>
        <p:spPr>
          <a:xfrm>
            <a:off x="2210170" y="81628"/>
            <a:ext cx="9839485" cy="548640"/>
          </a:xfrm>
          <a:prstGeom prst="rect">
            <a:avLst/>
          </a:prstGeom>
          <a:gradFill>
            <a:gsLst>
              <a:gs pos="5000">
                <a:srgbClr val="370000"/>
              </a:gs>
              <a:gs pos="76000">
                <a:srgbClr val="500000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276E23-C141-4DE4-B5B7-D5479B71FAF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984" y="-195517"/>
            <a:ext cx="2935205" cy="12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5" r:id="rId4"/>
    <p:sldLayoutId id="2147483677" r:id="rId5"/>
    <p:sldLayoutId id="2147483676" r:id="rId6"/>
    <p:sldLayoutId id="2147483678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lang="en-US" sz="2000" b="0" i="0" kern="1200" spc="100" baseline="0" dirty="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media" Target="../media/media4.mp4"/><Relationship Id="rId7" Type="http://schemas.openxmlformats.org/officeDocument/2006/relationships/image" Target="../media/image38.png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p4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fif"/><Relationship Id="rId5" Type="http://schemas.openxmlformats.org/officeDocument/2006/relationships/hyperlink" Target="https://doi.org/10.1016/j.ascom.2023.100766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mpaskies.com/gallery3/index.php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0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2.gif"/><Relationship Id="rId4" Type="http://schemas.openxmlformats.org/officeDocument/2006/relationships/image" Target="../media/image13.png"/><Relationship Id="rId9" Type="http://schemas.openxmlformats.org/officeDocument/2006/relationships/hyperlink" Target="https://en.wikipedia.org/wiki/Rayleigh%E2%80%93Taylor_instabilit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media" Target="../media/media3.mp4"/><Relationship Id="rId7" Type="http://schemas.openxmlformats.org/officeDocument/2006/relationships/image" Target="../media/image3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4" Type="http://schemas.openxmlformats.org/officeDocument/2006/relationships/video" Target="../media/media3.mp4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90DE9792-D476-4DBF-A9F1-3C725F6D4A19}"/>
              </a:ext>
            </a:extLst>
          </p:cNvPr>
          <p:cNvSpPr txBox="1">
            <a:spLocks/>
          </p:cNvSpPr>
          <p:nvPr/>
        </p:nvSpPr>
        <p:spPr>
          <a:xfrm>
            <a:off x="967153" y="700392"/>
            <a:ext cx="10632831" cy="1766160"/>
          </a:xfrm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 of a Rayleigh-Taylor Instability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by Radiation-Driven Dust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3137D8-B521-48B2-A552-4EB8C64B5BE3}"/>
              </a:ext>
            </a:extLst>
          </p:cNvPr>
          <p:cNvSpPr txBox="1">
            <a:spLocks/>
          </p:cNvSpPr>
          <p:nvPr/>
        </p:nvSpPr>
        <p:spPr>
          <a:xfrm>
            <a:off x="914400" y="2955635"/>
            <a:ext cx="10363200" cy="32019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CFDDA52-5DB1-4EC6-817C-AEBB1E683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170" y="4889241"/>
            <a:ext cx="2217389" cy="1341881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C6EC8306-4A7A-4229-BAC9-59E5AE6E089E}"/>
              </a:ext>
            </a:extLst>
          </p:cNvPr>
          <p:cNvSpPr txBox="1">
            <a:spLocks/>
          </p:cNvSpPr>
          <p:nvPr/>
        </p:nvSpPr>
        <p:spPr>
          <a:xfrm>
            <a:off x="926841" y="1284954"/>
            <a:ext cx="10363200" cy="1181598"/>
          </a:xfrm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F96831-1D49-4687-8CAA-80DA45C01993}"/>
              </a:ext>
            </a:extLst>
          </p:cNvPr>
          <p:cNvSpPr txBox="1">
            <a:spLocks/>
          </p:cNvSpPr>
          <p:nvPr/>
        </p:nvSpPr>
        <p:spPr>
          <a:xfrm>
            <a:off x="920620" y="2466551"/>
            <a:ext cx="10725897" cy="369105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Hanif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Zargarnezhad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Advisor: Dr. Jacob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McFarland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Engineering Department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 A&amp;M University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Nov. 2023</a:t>
            </a:r>
          </a:p>
        </p:txBody>
      </p:sp>
      <p:pic>
        <p:nvPicPr>
          <p:cNvPr id="19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96C9DE2-EFE3-413A-A4EF-2A491F8CA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611" y="4889241"/>
            <a:ext cx="2217389" cy="1341881"/>
          </a:xfrm>
          <a:prstGeom prst="rect">
            <a:avLst/>
          </a:prstGeom>
        </p:spPr>
      </p:pic>
      <p:pic>
        <p:nvPicPr>
          <p:cNvPr id="8" name="Picture 8" descr="Image result for national science foundation">
            <a:extLst>
              <a:ext uri="{FF2B5EF4-FFF2-40B4-BE49-F238E27FC236}">
                <a16:creationId xmlns:a16="http://schemas.microsoft.com/office/drawing/2014/main" id="{E1E82E8E-28E4-4962-B5BE-945B6FFFA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8" y="4810054"/>
            <a:ext cx="1183104" cy="11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2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T_dens">
            <a:hlinkClick r:id="" action="ppaction://media"/>
            <a:extLst>
              <a:ext uri="{FF2B5EF4-FFF2-40B4-BE49-F238E27FC236}">
                <a16:creationId xmlns:a16="http://schemas.microsoft.com/office/drawing/2014/main" id="{4448DDF8-2889-4CA8-8CF0-F43B2D03718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425"/>
                </p14:media>
              </p:ext>
            </p:extLst>
          </p:nvPr>
        </p:nvPicPr>
        <p:blipFill rotWithShape="1">
          <a:blip r:embed="rId7"/>
          <a:srcRect l="30383" t="291" b="8085"/>
          <a:stretch/>
        </p:blipFill>
        <p:spPr>
          <a:xfrm>
            <a:off x="7040879" y="677178"/>
            <a:ext cx="2381703" cy="55449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0C5AD6-2508-401A-9AC3-B1F8B2043F59}"/>
              </a:ext>
            </a:extLst>
          </p:cNvPr>
          <p:cNvSpPr/>
          <p:nvPr/>
        </p:nvSpPr>
        <p:spPr>
          <a:xfrm>
            <a:off x="6753858" y="2865832"/>
            <a:ext cx="210013" cy="420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D1452-35AC-156D-C66A-36A2C3B4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Results- Multiphase flow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61478-EA22-CB5C-1D8A-21E24A685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CF4257-568E-AE28-8075-E28BF2BE3351}"/>
              </a:ext>
            </a:extLst>
          </p:cNvPr>
          <p:cNvSpPr txBox="1">
            <a:spLocks/>
          </p:cNvSpPr>
          <p:nvPr/>
        </p:nvSpPr>
        <p:spPr>
          <a:xfrm>
            <a:off x="2365664" y="233216"/>
            <a:ext cx="98298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lang="en-US" sz="3600" b="0" i="0" kern="1200" spc="100" baseline="0">
                <a:solidFill>
                  <a:schemeClr val="bg1"/>
                </a:solidFill>
                <a:latin typeface="Times New Roman" panose="02020603050405020304" pitchFamily="18" charset="0"/>
                <a:ea typeface="Georgia" charset="0"/>
                <a:cs typeface="Times New Roman" panose="02020603050405020304" pitchFamily="18" charset="0"/>
              </a:defRPr>
            </a:lvl1pPr>
          </a:lstStyle>
          <a:p>
            <a:endParaRPr lang="en-US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0F8D88-5295-4AEE-BD41-8F47A32ED5A3}"/>
              </a:ext>
            </a:extLst>
          </p:cNvPr>
          <p:cNvSpPr/>
          <p:nvPr/>
        </p:nvSpPr>
        <p:spPr>
          <a:xfrm>
            <a:off x="170299" y="781856"/>
            <a:ext cx="6096002" cy="312697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4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Multiphase flow has a similar behavior as single gas simulation has.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multiphase flow shows a good coupling between dust and gas.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2EB499-0812-4037-A52C-D74EEFB1A25C}"/>
              </a:ext>
            </a:extLst>
          </p:cNvPr>
          <p:cNvSpPr/>
          <p:nvPr/>
        </p:nvSpPr>
        <p:spPr>
          <a:xfrm rot="5654567">
            <a:off x="8078501" y="5825608"/>
            <a:ext cx="163997" cy="420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05943-7AC9-4F19-AD80-645C64F74B1B}"/>
              </a:ext>
            </a:extLst>
          </p:cNvPr>
          <p:cNvSpPr txBox="1"/>
          <p:nvPr/>
        </p:nvSpPr>
        <p:spPr>
          <a:xfrm>
            <a:off x="7289162" y="5938474"/>
            <a:ext cx="168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gas </a:t>
            </a:r>
          </a:p>
        </p:txBody>
      </p:sp>
      <p:pic>
        <p:nvPicPr>
          <p:cNvPr id="12" name="RRTI_particles-vel">
            <a:hlinkClick r:id="" action="ppaction://media"/>
            <a:extLst>
              <a:ext uri="{FF2B5EF4-FFF2-40B4-BE49-F238E27FC236}">
                <a16:creationId xmlns:a16="http://schemas.microsoft.com/office/drawing/2014/main" id="{E94D23E2-85E2-4203-B085-069D33A9AE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r="13599" b="9781"/>
          <a:stretch>
            <a:fillRect/>
          </a:stretch>
        </p:blipFill>
        <p:spPr>
          <a:xfrm>
            <a:off x="8729286" y="677179"/>
            <a:ext cx="3084341" cy="54076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CCC6EA-6310-40DC-9042-5F86A3BE9A47}"/>
              </a:ext>
            </a:extLst>
          </p:cNvPr>
          <p:cNvSpPr txBox="1"/>
          <p:nvPr/>
        </p:nvSpPr>
        <p:spPr>
          <a:xfrm>
            <a:off x="9603173" y="5913654"/>
            <a:ext cx="2304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Multiphase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E4C57A-1C48-4C2B-971A-F3A2FDAAA69A}"/>
              </a:ext>
            </a:extLst>
          </p:cNvPr>
          <p:cNvGrpSpPr/>
          <p:nvPr/>
        </p:nvGrpSpPr>
        <p:grpSpPr>
          <a:xfrm>
            <a:off x="6295043" y="895979"/>
            <a:ext cx="782321" cy="5180165"/>
            <a:chOff x="6295043" y="895979"/>
            <a:chExt cx="782321" cy="518016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1820021-7DEC-47E9-8574-B2C5BEC7B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" t="3981" r="87693" b="3461"/>
            <a:stretch/>
          </p:blipFill>
          <p:spPr>
            <a:xfrm>
              <a:off x="6295043" y="895979"/>
              <a:ext cx="782321" cy="518016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BB848-6C33-4A2F-91DB-ACE20EAD79DA}"/>
                </a:ext>
              </a:extLst>
            </p:cNvPr>
            <p:cNvSpPr/>
            <p:nvPr/>
          </p:nvSpPr>
          <p:spPr>
            <a:xfrm>
              <a:off x="6753858" y="2529840"/>
              <a:ext cx="210013" cy="111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43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6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D1BE32-F9DA-48F3-960D-F2FFC08F8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44446"/>
            <a:ext cx="6670431" cy="54864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We are exploring different particle sizes, finding a possible transition Stokes number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phase simulation of RRTI has a good agreement with RTI.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Exploration of Multiphase RRTI: with uniform size and distribution, the hydrodynamic growth is similar to single gas simulation.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/>
              <a:t>Future Work: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dirty="0"/>
              <a:t>Study non-uniform size and spatial distributions: size disparities and particle clustering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dirty="0"/>
              <a:t>Explore radiation heating of the gas and resulting gas buoyancy force, simultaneous RT and RRTI.</a:t>
            </a:r>
            <a:endParaRPr lang="en-US" sz="2200" b="1" dirty="0"/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1A5E7-C892-4CFE-A6DD-DCE105066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5866" y="6307046"/>
            <a:ext cx="453736" cy="41177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BD2308-A390-40DF-BD9E-843C87C6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264" y="80816"/>
            <a:ext cx="9829800" cy="548640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&amp; Future Works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C61ED2-0B49-4D80-AE89-A9AD146B9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7" t="10089" r="6941" b="8126"/>
          <a:stretch/>
        </p:blipFill>
        <p:spPr>
          <a:xfrm rot="10800000">
            <a:off x="6924431" y="820092"/>
            <a:ext cx="2138288" cy="4771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43AD80-2C7F-43F2-AB2E-193E2E3351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5" t="10188" r="3254" b="9500"/>
          <a:stretch/>
        </p:blipFill>
        <p:spPr>
          <a:xfrm>
            <a:off x="9241582" y="808890"/>
            <a:ext cx="2394973" cy="4771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D98FF7-5EDE-4F78-B4C5-0E89CCA8A4AF}"/>
              </a:ext>
            </a:extLst>
          </p:cNvPr>
          <p:cNvSpPr txBox="1"/>
          <p:nvPr/>
        </p:nvSpPr>
        <p:spPr>
          <a:xfrm>
            <a:off x="6726982" y="5602558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multiphase RRTI for different particle sizes (Stokes numbers)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4505B9-6850-4214-AE81-895441A33EA8}"/>
                  </a:ext>
                </a:extLst>
              </p:cNvPr>
              <p:cNvSpPr/>
              <p:nvPr/>
            </p:nvSpPr>
            <p:spPr>
              <a:xfrm>
                <a:off x="6800583" y="5189409"/>
                <a:ext cx="236199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=0.1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6.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4505B9-6850-4214-AE81-895441A33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583" y="5189409"/>
                <a:ext cx="2361993" cy="390748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7D73C5E-579A-4A79-8083-0F4302B64D79}"/>
                  </a:ext>
                </a:extLst>
              </p:cNvPr>
              <p:cNvSpPr/>
              <p:nvPr/>
            </p:nvSpPr>
            <p:spPr>
              <a:xfrm>
                <a:off x="9474079" y="5200602"/>
                <a:ext cx="2182457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t=7 s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7D73C5E-579A-4A79-8083-0F4302B64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079" y="5200602"/>
                <a:ext cx="2182457" cy="390748"/>
              </a:xfrm>
              <a:prstGeom prst="rect">
                <a:avLst/>
              </a:prstGeom>
              <a:blipFill>
                <a:blip r:embed="rId6"/>
                <a:stretch>
                  <a:fillRect t="-7813" r="-167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69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80B41C-F2B1-43DD-AE48-6FFE40A0BB80}"/>
              </a:ext>
            </a:extLst>
          </p:cNvPr>
          <p:cNvSpPr/>
          <p:nvPr/>
        </p:nvSpPr>
        <p:spPr>
          <a:xfrm>
            <a:off x="6828993" y="628205"/>
            <a:ext cx="5296193" cy="1912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</a:p>
          <a:p>
            <a:pPr algn="ctr"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6A1402-C7C5-4C8F-B7CD-D3E542A91045}"/>
              </a:ext>
            </a:extLst>
          </p:cNvPr>
          <p:cNvSpPr/>
          <p:nvPr/>
        </p:nvSpPr>
        <p:spPr>
          <a:xfrm>
            <a:off x="383902" y="949339"/>
            <a:ext cx="5400524" cy="39795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4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0E0D0F35-872C-4A43-B07E-B793EC9ACBDB}"/>
              </a:ext>
            </a:extLst>
          </p:cNvPr>
          <p:cNvSpPr/>
          <p:nvPr/>
        </p:nvSpPr>
        <p:spPr>
          <a:xfrm>
            <a:off x="579897" y="820290"/>
            <a:ext cx="2932737" cy="548640"/>
          </a:xfrm>
          <a:prstGeom prst="flowChartDocumen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F0DA1-46B2-4281-8C36-05F1FE4B2D9B}"/>
              </a:ext>
            </a:extLst>
          </p:cNvPr>
          <p:cNvSpPr txBox="1"/>
          <p:nvPr/>
        </p:nvSpPr>
        <p:spPr>
          <a:xfrm>
            <a:off x="304430" y="1152900"/>
            <a:ext cx="5559467" cy="66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Science Foundation (NSF)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Computing Support Services at the University of Missouri, Columbia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performance research computing group at Texas A&amp;M University, College Station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Image result for university of missouri logo">
            <a:extLst>
              <a:ext uri="{FF2B5EF4-FFF2-40B4-BE49-F238E27FC236}">
                <a16:creationId xmlns:a16="http://schemas.microsoft.com/office/drawing/2014/main" id="{91826736-9229-4F28-8DCC-C8AC11B8C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37" y="5134125"/>
            <a:ext cx="905101" cy="10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national science foundation">
            <a:extLst>
              <a:ext uri="{FF2B5EF4-FFF2-40B4-BE49-F238E27FC236}">
                <a16:creationId xmlns:a16="http://schemas.microsoft.com/office/drawing/2014/main" id="{B68BF0FA-467E-460F-A209-506442A2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448" y="4839871"/>
            <a:ext cx="1183104" cy="11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5D1EDC-9D60-47B8-83C7-C71AC11CCF39}"/>
              </a:ext>
            </a:extLst>
          </p:cNvPr>
          <p:cNvSpPr/>
          <p:nvPr/>
        </p:nvSpPr>
        <p:spPr>
          <a:xfrm>
            <a:off x="6687552" y="5459456"/>
            <a:ext cx="5400524" cy="6867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4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364FF-C67B-462D-AAA6-FE8797AC7736}"/>
              </a:ext>
            </a:extLst>
          </p:cNvPr>
          <p:cNvSpPr txBox="1"/>
          <p:nvPr/>
        </p:nvSpPr>
        <p:spPr>
          <a:xfrm>
            <a:off x="6759260" y="5431423"/>
            <a:ext cx="497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Publication, URL: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Persistent link using digital object identifier"/>
              </a:rPr>
              <a:t>https://doi.org/10.1016/j.ascom.2023.100766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CCCCF-9141-499B-A6BC-FB19A7D13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77" y="5003282"/>
            <a:ext cx="1183104" cy="11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8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4B51-8848-8B75-5AC7-9AD5B66B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197FD2-34C4-DC8F-2D2B-FFF84C88D48B}"/>
              </a:ext>
            </a:extLst>
          </p:cNvPr>
          <p:cNvGrpSpPr/>
          <p:nvPr/>
        </p:nvGrpSpPr>
        <p:grpSpPr>
          <a:xfrm rot="16200000">
            <a:off x="4514318" y="2265247"/>
            <a:ext cx="5384776" cy="2277585"/>
            <a:chOff x="6437586" y="741022"/>
            <a:chExt cx="5602015" cy="24127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26A040-4962-6625-89DA-A9987D8A4650}"/>
                </a:ext>
              </a:extLst>
            </p:cNvPr>
            <p:cNvSpPr/>
            <p:nvPr/>
          </p:nvSpPr>
          <p:spPr>
            <a:xfrm>
              <a:off x="6503029" y="1121167"/>
              <a:ext cx="5536572" cy="19649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06FEAE0-D45E-81EB-29BA-4D5054886C1B}"/>
                </a:ext>
              </a:extLst>
            </p:cNvPr>
            <p:cNvSpPr/>
            <p:nvPr/>
          </p:nvSpPr>
          <p:spPr>
            <a:xfrm>
              <a:off x="8634028" y="168886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FD06D2-345D-2E29-E2D4-B47DAF5A25B6}"/>
                </a:ext>
              </a:extLst>
            </p:cNvPr>
            <p:cNvSpPr txBox="1"/>
            <p:nvPr/>
          </p:nvSpPr>
          <p:spPr>
            <a:xfrm rot="5400000">
              <a:off x="8005962" y="1705500"/>
              <a:ext cx="921612" cy="33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Particle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F97A5EC9-7B27-AC0F-7617-96E4601C411D}"/>
                </a:ext>
              </a:extLst>
            </p:cNvPr>
            <p:cNvSpPr/>
            <p:nvPr/>
          </p:nvSpPr>
          <p:spPr>
            <a:xfrm>
              <a:off x="9545439" y="2040658"/>
              <a:ext cx="624841" cy="18287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7497FF4-0530-5B9E-8EF4-D324FAED2BC3}"/>
                </a:ext>
              </a:extLst>
            </p:cNvPr>
            <p:cNvSpPr/>
            <p:nvPr/>
          </p:nvSpPr>
          <p:spPr>
            <a:xfrm flipH="1">
              <a:off x="9076202" y="1277338"/>
              <a:ext cx="624841" cy="182878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029566-009D-7044-2F0C-42866A300489}"/>
                </a:ext>
              </a:extLst>
            </p:cNvPr>
            <p:cNvSpPr txBox="1"/>
            <p:nvPr/>
          </p:nvSpPr>
          <p:spPr>
            <a:xfrm rot="5400000">
              <a:off x="9534480" y="2152711"/>
              <a:ext cx="1662703" cy="33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radiation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F</a:t>
              </a:r>
              <a:r>
                <a:rPr lang="en-US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gravity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3EE74D-8839-3C26-A33F-B6FA146866AB}"/>
                </a:ext>
              </a:extLst>
            </p:cNvPr>
            <p:cNvSpPr txBox="1"/>
            <p:nvPr/>
          </p:nvSpPr>
          <p:spPr>
            <a:xfrm rot="5400000">
              <a:off x="9262987" y="1200277"/>
              <a:ext cx="1250988" cy="332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drag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E6E45FB-ABBF-A1E1-3F5B-71E189CA795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024659" y="1083793"/>
              <a:ext cx="1" cy="475645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w="med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D40048A-1B54-A6E0-83B8-8E535268618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024659" y="1434529"/>
              <a:ext cx="0" cy="475645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4399662-B86A-DFE3-41ED-83DB5484DEC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024659" y="1802835"/>
              <a:ext cx="0" cy="475645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288F28-CDEB-2792-4031-C10D2E33C8AA}"/>
                </a:ext>
              </a:extLst>
            </p:cNvPr>
            <p:cNvSpPr/>
            <p:nvPr/>
          </p:nvSpPr>
          <p:spPr>
            <a:xfrm rot="5400000">
              <a:off x="6067871" y="1823740"/>
              <a:ext cx="1102131" cy="362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Radiation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657B4E-D2D0-4553-6EE2-1670B55C3BCA}"/>
                </a:ext>
              </a:extLst>
            </p:cNvPr>
            <p:cNvSpPr/>
            <p:nvPr/>
          </p:nvSpPr>
          <p:spPr>
            <a:xfrm rot="5400000">
              <a:off x="11063285" y="1354987"/>
              <a:ext cx="1102369" cy="634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Rarefied gas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59C04E-7E07-EB81-5750-59CA6C4B77D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024659" y="2217865"/>
              <a:ext cx="0" cy="475645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2035DB0-E7D1-6AA7-2762-7277262999A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024659" y="2580785"/>
              <a:ext cx="0" cy="475645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0AD29309-E39D-EFD1-1BC5-7B0039E7EBB7}"/>
                </a:ext>
              </a:extLst>
            </p:cNvPr>
            <p:cNvSpPr/>
            <p:nvPr/>
          </p:nvSpPr>
          <p:spPr>
            <a:xfrm rot="10800000">
              <a:off x="8579299" y="2665161"/>
              <a:ext cx="624841" cy="182878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90F2BD-4AC3-B91B-9FAF-1A288A6953A2}"/>
                </a:ext>
              </a:extLst>
            </p:cNvPr>
            <p:cNvSpPr/>
            <p:nvPr/>
          </p:nvSpPr>
          <p:spPr>
            <a:xfrm rot="5400000">
              <a:off x="9023880" y="2575790"/>
              <a:ext cx="809227" cy="346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Gravity</a:t>
              </a:r>
            </a:p>
          </p:txBody>
        </p:sp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609E6A-CB11-A37A-31F6-B539FDB9ED62}"/>
              </a:ext>
            </a:extLst>
          </p:cNvPr>
          <p:cNvSpPr txBox="1">
            <a:spLocks/>
          </p:cNvSpPr>
          <p:nvPr/>
        </p:nvSpPr>
        <p:spPr>
          <a:xfrm>
            <a:off x="11585865" y="6260213"/>
            <a:ext cx="453736" cy="41177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2237B1E-DF1C-4A36-B3E0-3D68731353C0}"/>
              </a:ext>
            </a:extLst>
          </p:cNvPr>
          <p:cNvSpPr/>
          <p:nvPr/>
        </p:nvSpPr>
        <p:spPr>
          <a:xfrm>
            <a:off x="76687" y="2971845"/>
            <a:ext cx="6254532" cy="322822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4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6BE1A7B-1BDB-4BC1-A903-ABBC73329D9D}"/>
              </a:ext>
            </a:extLst>
          </p:cNvPr>
          <p:cNvSpPr/>
          <p:nvPr/>
        </p:nvSpPr>
        <p:spPr>
          <a:xfrm>
            <a:off x="74209" y="657935"/>
            <a:ext cx="6246500" cy="221724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4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30636A-FEA0-4B48-9C3C-27ECF19E7A3C}"/>
              </a:ext>
            </a:extLst>
          </p:cNvPr>
          <p:cNvSpPr txBox="1"/>
          <p:nvPr/>
        </p:nvSpPr>
        <p:spPr>
          <a:xfrm>
            <a:off x="111018" y="535682"/>
            <a:ext cx="6246500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Radiation-particle interactions, momentum transfer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Two-way coupling of momentum and energy between the dust and gas drive hydrodynamic instabilities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can clump together due to radiation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 dynamics in the dilute regime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B7F68833-EEB1-4FB5-A5B7-DB3574600091}"/>
              </a:ext>
            </a:extLst>
          </p:cNvPr>
          <p:cNvSpPr txBox="1">
            <a:spLocks/>
          </p:cNvSpPr>
          <p:nvPr/>
        </p:nvSpPr>
        <p:spPr>
          <a:xfrm>
            <a:off x="-328245" y="3187623"/>
            <a:ext cx="6608022" cy="293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dust-radiation interaction in planetary nebulae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clump formation due to radiation field variations and thermal convection 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understanding of radiation's role in shaping dust and gas structures.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A0AAA28-B780-4820-A1C2-515FFBCFE9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15978" r="14231" b="32930"/>
          <a:stretch/>
        </p:blipFill>
        <p:spPr>
          <a:xfrm rot="5400000" flipH="1">
            <a:off x="7671400" y="1392519"/>
            <a:ext cx="5038996" cy="369740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FF1BF2A-41A5-4C76-A504-B7C6BF9E2472}"/>
              </a:ext>
            </a:extLst>
          </p:cNvPr>
          <p:cNvGrpSpPr/>
          <p:nvPr/>
        </p:nvGrpSpPr>
        <p:grpSpPr>
          <a:xfrm>
            <a:off x="8823930" y="2017987"/>
            <a:ext cx="2691269" cy="3684540"/>
            <a:chOff x="9265960" y="2859037"/>
            <a:chExt cx="2249239" cy="284348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50B6EF3-A369-420C-8C63-7656C9114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8" t="5354" r="18663" b="1935"/>
            <a:stretch/>
          </p:blipFill>
          <p:spPr>
            <a:xfrm flipH="1">
              <a:off x="9265960" y="3967197"/>
              <a:ext cx="2237540" cy="1735329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C349303-17CE-4FB4-BDB4-EBFF7D8CFE1B}"/>
                </a:ext>
              </a:extLst>
            </p:cNvPr>
            <p:cNvSpPr txBox="1"/>
            <p:nvPr/>
          </p:nvSpPr>
          <p:spPr>
            <a:xfrm>
              <a:off x="9572189" y="2859037"/>
              <a:ext cx="426720" cy="39285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3DE196E-2E48-4B0A-BB1E-2BDEC86DD9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5960" y="3251890"/>
              <a:ext cx="306230" cy="6812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5CCC79-13D8-4A2E-B6FA-F5F0DC772FD1}"/>
                </a:ext>
              </a:extLst>
            </p:cNvPr>
            <p:cNvCxnSpPr>
              <a:cxnSpLocks/>
            </p:cNvCxnSpPr>
            <p:nvPr/>
          </p:nvCxnSpPr>
          <p:spPr>
            <a:xfrm>
              <a:off x="9993478" y="3251890"/>
              <a:ext cx="1521721" cy="7082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2659973-E0B2-487E-8021-D3CC1DA99F6A}"/>
              </a:ext>
            </a:extLst>
          </p:cNvPr>
          <p:cNvSpPr txBox="1"/>
          <p:nvPr/>
        </p:nvSpPr>
        <p:spPr>
          <a:xfrm>
            <a:off x="8049108" y="5730116"/>
            <a:ext cx="476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Cometary knots in the Helix Nebula.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 &amp; Copyright: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Ignacio Diaz Bobillo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4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04A97C-07BE-25D0-75BE-8BC988265E7B}"/>
              </a:ext>
            </a:extLst>
          </p:cNvPr>
          <p:cNvSpPr/>
          <p:nvPr/>
        </p:nvSpPr>
        <p:spPr>
          <a:xfrm>
            <a:off x="76687" y="687526"/>
            <a:ext cx="7412249" cy="158350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4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32CC96-5AF6-4D92-9B53-43BC1B0BBB0B}"/>
              </a:ext>
            </a:extLst>
          </p:cNvPr>
          <p:cNvSpPr txBox="1"/>
          <p:nvPr/>
        </p:nvSpPr>
        <p:spPr>
          <a:xfrm>
            <a:off x="2034539" y="23373"/>
            <a:ext cx="10058400" cy="6400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Times New Roman"/>
              </a:rPr>
              <a:t>Motivation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63842B-1EBF-4CFD-9175-77712C141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08023" y="725910"/>
            <a:ext cx="7914663" cy="1857427"/>
          </a:xfrm>
        </p:spPr>
        <p:txBody>
          <a:bodyPr>
            <a:noAutofit/>
          </a:bodyPr>
          <a:lstStyle/>
          <a:p>
            <a:pPr marL="10604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Does the finger-shaped pattern in Rayleigh-Taylor instabilities (RTI) create cometary knots in </a:t>
            </a:r>
            <a:r>
              <a:rPr lang="en-US" sz="2000" dirty="0" err="1"/>
              <a:t>PNe</a:t>
            </a:r>
            <a:r>
              <a:rPr lang="en-US" sz="2000" dirty="0"/>
              <a:t>?</a:t>
            </a:r>
          </a:p>
          <a:p>
            <a:pPr marL="10604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Assume the driving physics are radiation and gravity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A2B55-F0CE-4562-9C13-84CA1B38D66E}"/>
              </a:ext>
            </a:extLst>
          </p:cNvPr>
          <p:cNvSpPr txBox="1"/>
          <p:nvPr/>
        </p:nvSpPr>
        <p:spPr>
          <a:xfrm>
            <a:off x="9938599" y="5860961"/>
            <a:ext cx="405781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Butterfly Nebula.</a:t>
            </a:r>
            <a:r>
              <a:rPr lang="en-US" sz="105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HUBBLE/NASA</a:t>
            </a:r>
            <a:b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endParaRPr lang="en-US" sz="12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2DCFF0-19A5-4951-9144-01B41C8FD8CA}"/>
              </a:ext>
            </a:extLst>
          </p:cNvPr>
          <p:cNvSpPr/>
          <p:nvPr/>
        </p:nvSpPr>
        <p:spPr>
          <a:xfrm>
            <a:off x="7406640" y="2623668"/>
            <a:ext cx="470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Woitke (2006),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10.1051/0004-6361:20054202c ESO 2006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CD69EB8-0313-40F2-249A-158F17486A2C}"/>
              </a:ext>
            </a:extLst>
          </p:cNvPr>
          <p:cNvSpPr txBox="1">
            <a:spLocks/>
          </p:cNvSpPr>
          <p:nvPr/>
        </p:nvSpPr>
        <p:spPr>
          <a:xfrm>
            <a:off x="11585865" y="6260213"/>
            <a:ext cx="453736" cy="41177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7F449F-BC6F-4E41-9011-601E0BF6880D}"/>
              </a:ext>
            </a:extLst>
          </p:cNvPr>
          <p:cNvGrpSpPr/>
          <p:nvPr/>
        </p:nvGrpSpPr>
        <p:grpSpPr>
          <a:xfrm>
            <a:off x="7770953" y="685697"/>
            <a:ext cx="4046143" cy="1897640"/>
            <a:chOff x="6679769" y="680968"/>
            <a:chExt cx="4648921" cy="216303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0D76C5-4C23-4FF6-98FB-BCC24C388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769" y="887774"/>
              <a:ext cx="2094695" cy="195622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662D48-1E29-4A00-EA39-AC3D7E98E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23" t="9139" r="23418" b="60913"/>
            <a:stretch/>
          </p:blipFill>
          <p:spPr>
            <a:xfrm>
              <a:off x="9049112" y="680968"/>
              <a:ext cx="2279578" cy="198255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D8F51D0-6252-A8BB-AD56-026AF9ED23E6}"/>
                </a:ext>
              </a:extLst>
            </p:cNvPr>
            <p:cNvSpPr/>
            <p:nvPr/>
          </p:nvSpPr>
          <p:spPr>
            <a:xfrm rot="16200000">
              <a:off x="7650848" y="1342915"/>
              <a:ext cx="2010431" cy="699652"/>
            </a:xfrm>
            <a:custGeom>
              <a:avLst/>
              <a:gdLst>
                <a:gd name="connsiteX0" fmla="*/ 2015158 w 2015158"/>
                <a:gd name="connsiteY0" fmla="*/ 932314 h 932314"/>
                <a:gd name="connsiteX1" fmla="*/ 0 w 2015158"/>
                <a:gd name="connsiteY1" fmla="*/ 932314 h 932314"/>
                <a:gd name="connsiteX2" fmla="*/ 1162411 w 2015158"/>
                <a:gd name="connsiteY2" fmla="*/ 0 h 932314"/>
                <a:gd name="connsiteX3" fmla="*/ 1162411 w 2015158"/>
                <a:gd name="connsiteY3" fmla="*/ 19931 h 932314"/>
                <a:gd name="connsiteX4" fmla="*/ 1555265 w 2015158"/>
                <a:gd name="connsiteY4" fmla="*/ 19931 h 932314"/>
                <a:gd name="connsiteX5" fmla="*/ 1555265 w 2015158"/>
                <a:gd name="connsiteY5" fmla="*/ 1231 h 93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158" h="932314">
                  <a:moveTo>
                    <a:pt x="2015158" y="932314"/>
                  </a:moveTo>
                  <a:lnTo>
                    <a:pt x="0" y="932314"/>
                  </a:lnTo>
                  <a:lnTo>
                    <a:pt x="1162411" y="0"/>
                  </a:lnTo>
                  <a:lnTo>
                    <a:pt x="1162411" y="19931"/>
                  </a:lnTo>
                  <a:lnTo>
                    <a:pt x="1555265" y="19931"/>
                  </a:lnTo>
                  <a:lnTo>
                    <a:pt x="1555265" y="1231"/>
                  </a:lnTo>
                  <a:close/>
                </a:path>
              </a:pathLst>
            </a:custGeom>
            <a:solidFill>
              <a:schemeClr val="bg1">
                <a:lumMod val="85000"/>
                <a:alpha val="3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71F8D8-C3F9-9628-165C-F23A38805589}"/>
                </a:ext>
              </a:extLst>
            </p:cNvPr>
            <p:cNvSpPr txBox="1"/>
            <p:nvPr/>
          </p:nvSpPr>
          <p:spPr>
            <a:xfrm>
              <a:off x="7879516" y="1260658"/>
              <a:ext cx="426720" cy="3928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5" name="spatial">
            <a:hlinkClick r:id="" action="ppaction://media"/>
            <a:extLst>
              <a:ext uri="{FF2B5EF4-FFF2-40B4-BE49-F238E27FC236}">
                <a16:creationId xmlns:a16="http://schemas.microsoft.com/office/drawing/2014/main" id="{725C0880-A597-4E73-BD75-886DE93C4E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86404" y="2944904"/>
            <a:ext cx="4115870" cy="313534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C5839C-E717-4A50-8508-3E850B82B4B2}"/>
              </a:ext>
            </a:extLst>
          </p:cNvPr>
          <p:cNvSpPr txBox="1"/>
          <p:nvPr/>
        </p:nvSpPr>
        <p:spPr>
          <a:xfrm>
            <a:off x="7022592" y="5734578"/>
            <a:ext cx="532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 of particle (color) and gas (black and white) velocities [km/s]. Time is in year.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1F69B5-6CB5-4DE6-821A-93CCD38C5594}"/>
              </a:ext>
            </a:extLst>
          </p:cNvPr>
          <p:cNvGrpSpPr/>
          <p:nvPr/>
        </p:nvGrpSpPr>
        <p:grpSpPr>
          <a:xfrm>
            <a:off x="244059" y="2326072"/>
            <a:ext cx="7077504" cy="3903954"/>
            <a:chOff x="173192" y="2952353"/>
            <a:chExt cx="7077504" cy="278222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1D1273D-0A04-41FA-9AD2-2BE28CCE84DA}"/>
                </a:ext>
              </a:extLst>
            </p:cNvPr>
            <p:cNvSpPr/>
            <p:nvPr/>
          </p:nvSpPr>
          <p:spPr>
            <a:xfrm>
              <a:off x="173192" y="3007361"/>
              <a:ext cx="7077504" cy="272721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15875">
              <a:solidFill>
                <a:srgbClr val="48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lowchart: Document 29">
              <a:extLst>
                <a:ext uri="{FF2B5EF4-FFF2-40B4-BE49-F238E27FC236}">
                  <a16:creationId xmlns:a16="http://schemas.microsoft.com/office/drawing/2014/main" id="{31394929-5444-4533-A980-204CF458F0F4}"/>
                </a:ext>
              </a:extLst>
            </p:cNvPr>
            <p:cNvSpPr/>
            <p:nvPr/>
          </p:nvSpPr>
          <p:spPr>
            <a:xfrm>
              <a:off x="221208" y="2952353"/>
              <a:ext cx="4477792" cy="564456"/>
            </a:xfrm>
            <a:prstGeom prst="flowChartDocumen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0350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Outcome of First Publication: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785B713-88A0-4C99-80E1-34EFC3A5BAC1}"/>
              </a:ext>
            </a:extLst>
          </p:cNvPr>
          <p:cNvSpPr txBox="1"/>
          <p:nvPr/>
        </p:nvSpPr>
        <p:spPr>
          <a:xfrm>
            <a:off x="295389" y="2916055"/>
            <a:ext cx="7278228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 heating is essential for precise gas temperature determination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stellar radiation induces strong dust perturbation, diminishing over time and distance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see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Zargarnezhad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2023 “Radiation driven-dust hydrodynamics in late-phase AGB stars”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6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3D5A9B-E481-9A8F-558E-08648218D574}"/>
              </a:ext>
            </a:extLst>
          </p:cNvPr>
          <p:cNvSpPr/>
          <p:nvPr/>
        </p:nvSpPr>
        <p:spPr>
          <a:xfrm>
            <a:off x="108065" y="898420"/>
            <a:ext cx="6662875" cy="50534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4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49ECB-53CD-4F84-95E6-4ADBAC3E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264" y="80816"/>
            <a:ext cx="9829800" cy="54864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of RRTI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D2D01-1BB7-4CFF-8747-EDD4F52FB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54" y="1067697"/>
            <a:ext cx="6613864" cy="48842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Multiphase Radiation-Driven Rayleigh-Taylor Instability (RRTI)?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opacity particles tend to push the surrounding gas while the light opacity gas tends to sink.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in knowledge: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Lack of consideration for multiphase effects.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 single-gas RRTI with particles and compare with a conventional RTI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growth lengths and temporal evolution of instabilities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2A360-9425-430F-B7A3-2D776070B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2" name="Flowchart: Document 41">
            <a:extLst>
              <a:ext uri="{FF2B5EF4-FFF2-40B4-BE49-F238E27FC236}">
                <a16:creationId xmlns:a16="http://schemas.microsoft.com/office/drawing/2014/main" id="{BA18983B-83DF-C766-7F07-A9AF53CDBE9B}"/>
              </a:ext>
            </a:extLst>
          </p:cNvPr>
          <p:cNvSpPr/>
          <p:nvPr/>
        </p:nvSpPr>
        <p:spPr>
          <a:xfrm>
            <a:off x="461107" y="701967"/>
            <a:ext cx="2124152" cy="548640"/>
          </a:xfrm>
          <a:prstGeom prst="flowChartDocumen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5B9C2-B21B-7E9C-202A-001742DD3C2E}"/>
              </a:ext>
            </a:extLst>
          </p:cNvPr>
          <p:cNvSpPr txBox="1"/>
          <p:nvPr/>
        </p:nvSpPr>
        <p:spPr>
          <a:xfrm>
            <a:off x="6621519" y="5640029"/>
            <a:ext cx="557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RRTI with different opacities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BACDAB-45C3-4743-8D36-87C94EC975B5}"/>
              </a:ext>
            </a:extLst>
          </p:cNvPr>
          <p:cNvGrpSpPr/>
          <p:nvPr/>
        </p:nvGrpSpPr>
        <p:grpSpPr>
          <a:xfrm>
            <a:off x="6859580" y="1067698"/>
            <a:ext cx="4102710" cy="4602142"/>
            <a:chOff x="6773595" y="2628237"/>
            <a:chExt cx="3739400" cy="31426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5DBE9ED-9DDB-84DD-3AAC-27A16DC67B39}"/>
                </a:ext>
              </a:extLst>
            </p:cNvPr>
            <p:cNvGrpSpPr/>
            <p:nvPr/>
          </p:nvGrpSpPr>
          <p:grpSpPr>
            <a:xfrm>
              <a:off x="6773595" y="2659751"/>
              <a:ext cx="3008243" cy="3111091"/>
              <a:chOff x="7374390" y="789472"/>
              <a:chExt cx="3008243" cy="311109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EF5C83D-05B3-8971-8D68-3F78F5B34D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87" t="32678" r="56501" b="42396"/>
              <a:stretch/>
            </p:blipFill>
            <p:spPr>
              <a:xfrm>
                <a:off x="7398015" y="789472"/>
                <a:ext cx="2789299" cy="2766466"/>
              </a:xfrm>
              <a:prstGeom prst="rect">
                <a:avLst/>
              </a:prstGeom>
            </p:spPr>
          </p:pic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C1B11C16-C8C8-33A7-8D95-D1F05AF0F646}"/>
                  </a:ext>
                </a:extLst>
              </p:cNvPr>
              <p:cNvCxnSpPr/>
              <p:nvPr/>
            </p:nvCxnSpPr>
            <p:spPr>
              <a:xfrm rot="10800000">
                <a:off x="8604147" y="3280860"/>
                <a:ext cx="0" cy="27432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2DE14C1F-0F56-AD50-5D5F-556B737DA30A}"/>
                  </a:ext>
                </a:extLst>
              </p:cNvPr>
              <p:cNvCxnSpPr/>
              <p:nvPr/>
            </p:nvCxnSpPr>
            <p:spPr>
              <a:xfrm>
                <a:off x="10382633" y="834530"/>
                <a:ext cx="0" cy="4918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1392B1C-9171-0DC6-E098-F6120EA4BE3A}"/>
                  </a:ext>
                </a:extLst>
              </p:cNvPr>
              <p:cNvCxnSpPr/>
              <p:nvPr/>
            </p:nvCxnSpPr>
            <p:spPr>
              <a:xfrm rot="10800000">
                <a:off x="9701427" y="3280860"/>
                <a:ext cx="0" cy="27432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C2941C-BDD9-A2A5-0ABD-14677DCA86A2}"/>
                  </a:ext>
                </a:extLst>
              </p:cNvPr>
              <p:cNvSpPr txBox="1"/>
              <p:nvPr/>
            </p:nvSpPr>
            <p:spPr>
              <a:xfrm>
                <a:off x="8370402" y="3500453"/>
                <a:ext cx="1851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Radiation</a:t>
                </a:r>
                <a:endParaRPr lang="en-US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CB8FD55-68B2-C1B8-2E1C-C70ED79CBB35}"/>
                      </a:ext>
                    </a:extLst>
                  </p:cNvPr>
                  <p:cNvSpPr txBox="1"/>
                  <p:nvPr/>
                </p:nvSpPr>
                <p:spPr>
                  <a:xfrm>
                    <a:off x="7374390" y="3255588"/>
                    <a:ext cx="47971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CB8FD55-68B2-C1B8-2E1C-C70ED79CBB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74390" y="3255588"/>
                    <a:ext cx="47971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8CC31B47-403A-7481-99E2-8EF61154D14B}"/>
                      </a:ext>
                    </a:extLst>
                  </p:cNvPr>
                  <p:cNvSpPr txBox="1"/>
                  <p:nvPr/>
                </p:nvSpPr>
                <p:spPr>
                  <a:xfrm>
                    <a:off x="9753511" y="2893342"/>
                    <a:ext cx="47971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8CC31B47-403A-7481-99E2-8EF61154D1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53511" y="2893342"/>
                    <a:ext cx="47971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6FC825A-261C-1040-9CB3-8E5E619F5EE0}"/>
                  </a:ext>
                </a:extLst>
              </p:cNvPr>
              <p:cNvCxnSpPr/>
              <p:nvPr/>
            </p:nvCxnSpPr>
            <p:spPr>
              <a:xfrm rot="10800000">
                <a:off x="8238387" y="3280860"/>
                <a:ext cx="0" cy="27432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1A654A5-6138-96A2-9D41-585C58C87102}"/>
                  </a:ext>
                </a:extLst>
              </p:cNvPr>
              <p:cNvCxnSpPr/>
              <p:nvPr/>
            </p:nvCxnSpPr>
            <p:spPr>
              <a:xfrm rot="10800000">
                <a:off x="8969907" y="3280860"/>
                <a:ext cx="0" cy="27432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FE75E13-9CF1-345D-0CB4-9B6EAAE6EDD1}"/>
                  </a:ext>
                </a:extLst>
              </p:cNvPr>
              <p:cNvCxnSpPr/>
              <p:nvPr/>
            </p:nvCxnSpPr>
            <p:spPr>
              <a:xfrm rot="10800000">
                <a:off x="9335667" y="3280860"/>
                <a:ext cx="0" cy="27432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Arrow: Curved Left 29">
                <a:extLst>
                  <a:ext uri="{FF2B5EF4-FFF2-40B4-BE49-F238E27FC236}">
                    <a16:creationId xmlns:a16="http://schemas.microsoft.com/office/drawing/2014/main" id="{820582EB-09DF-483A-F5AA-A88FF047AEE6}"/>
                  </a:ext>
                </a:extLst>
              </p:cNvPr>
              <p:cNvSpPr/>
              <p:nvPr/>
            </p:nvSpPr>
            <p:spPr>
              <a:xfrm rot="12870657">
                <a:off x="9372511" y="2140531"/>
                <a:ext cx="197891" cy="424521"/>
              </a:xfrm>
              <a:prstGeom prst="curvedLef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stealt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Arrow: Curved Up 31">
                <a:extLst>
                  <a:ext uri="{FF2B5EF4-FFF2-40B4-BE49-F238E27FC236}">
                    <a16:creationId xmlns:a16="http://schemas.microsoft.com/office/drawing/2014/main" id="{44380308-CFA5-D5D5-E3A5-9C2479F4F2AB}"/>
                  </a:ext>
                </a:extLst>
              </p:cNvPr>
              <p:cNvSpPr/>
              <p:nvPr/>
            </p:nvSpPr>
            <p:spPr>
              <a:xfrm rot="14700000">
                <a:off x="7987402" y="2230535"/>
                <a:ext cx="409548" cy="214739"/>
              </a:xfrm>
              <a:prstGeom prst="curvedUp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Arrow: Curved Left 33">
                <a:extLst>
                  <a:ext uri="{FF2B5EF4-FFF2-40B4-BE49-F238E27FC236}">
                    <a16:creationId xmlns:a16="http://schemas.microsoft.com/office/drawing/2014/main" id="{7053141F-95A7-2C08-05E4-4ADA2DBA0361}"/>
                  </a:ext>
                </a:extLst>
              </p:cNvPr>
              <p:cNvSpPr/>
              <p:nvPr/>
            </p:nvSpPr>
            <p:spPr>
              <a:xfrm rot="2085092">
                <a:off x="9647041" y="2366143"/>
                <a:ext cx="232985" cy="405454"/>
              </a:xfrm>
              <a:prstGeom prst="curvedLef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stealt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Arrow: Curved Up 35">
                <a:extLst>
                  <a:ext uri="{FF2B5EF4-FFF2-40B4-BE49-F238E27FC236}">
                    <a16:creationId xmlns:a16="http://schemas.microsoft.com/office/drawing/2014/main" id="{D192B2DB-D41C-6286-AEF4-F2D222A07212}"/>
                  </a:ext>
                </a:extLst>
              </p:cNvPr>
              <p:cNvSpPr/>
              <p:nvPr/>
            </p:nvSpPr>
            <p:spPr>
              <a:xfrm rot="4884378">
                <a:off x="7680501" y="2379086"/>
                <a:ext cx="389550" cy="196594"/>
              </a:xfrm>
              <a:prstGeom prst="curvedUp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CB2BC7CF-2918-A591-BA89-53EDF72DFA11}"/>
                      </a:ext>
                    </a:extLst>
                  </p:cNvPr>
                  <p:cNvSpPr txBox="1"/>
                  <p:nvPr/>
                </p:nvSpPr>
                <p:spPr>
                  <a:xfrm>
                    <a:off x="9701427" y="1766717"/>
                    <a:ext cx="52017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CB2BC7CF-2918-A591-BA89-53EDF72DFA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01427" y="1766717"/>
                    <a:ext cx="52017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52D6D0E-6E8C-6AFD-F59C-CCA28A7DDE28}"/>
                      </a:ext>
                    </a:extLst>
                  </p:cNvPr>
                  <p:cNvSpPr txBox="1"/>
                  <p:nvPr/>
                </p:nvSpPr>
                <p:spPr>
                  <a:xfrm>
                    <a:off x="7472479" y="1994031"/>
                    <a:ext cx="328332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52D6D0E-6E8C-6AFD-F59C-CCA28A7DDE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2479" y="1994031"/>
                    <a:ext cx="32833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1111" b="-81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99622DC-6A4F-CED7-348D-52EE7659D2B8}"/>
                      </a:ext>
                    </a:extLst>
                  </p:cNvPr>
                  <p:cNvSpPr txBox="1"/>
                  <p:nvPr/>
                </p:nvSpPr>
                <p:spPr>
                  <a:xfrm>
                    <a:off x="7530268" y="2957809"/>
                    <a:ext cx="38747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99622DC-6A4F-CED7-348D-52EE7659D2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0268" y="2957809"/>
                    <a:ext cx="38747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81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D6DBCD56-C9CE-85D7-A4FF-3AAC6D67854C}"/>
                  </a:ext>
                </a:extLst>
              </p:cNvPr>
              <p:cNvCxnSpPr/>
              <p:nvPr/>
            </p:nvCxnSpPr>
            <p:spPr>
              <a:xfrm rot="10800000">
                <a:off x="7899667" y="3280860"/>
                <a:ext cx="0" cy="27432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A06F7D11-4311-D830-A9B1-2C6F0967612C}"/>
                  </a:ext>
                </a:extLst>
              </p:cNvPr>
              <p:cNvCxnSpPr/>
              <p:nvPr/>
            </p:nvCxnSpPr>
            <p:spPr>
              <a:xfrm rot="10800000">
                <a:off x="10022077" y="3280861"/>
                <a:ext cx="0" cy="27432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5915334-22A7-7B1F-D0B1-E37CC79F3BB9}"/>
                </a:ext>
              </a:extLst>
            </p:cNvPr>
            <p:cNvSpPr txBox="1"/>
            <p:nvPr/>
          </p:nvSpPr>
          <p:spPr>
            <a:xfrm>
              <a:off x="9761607" y="2628237"/>
              <a:ext cx="751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177D2AF9-1C3A-4E2E-A20A-73EED5BDD4A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12217" r="3815" b="11346"/>
          <a:stretch/>
        </p:blipFill>
        <p:spPr>
          <a:xfrm>
            <a:off x="10364987" y="1113848"/>
            <a:ext cx="1834498" cy="42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AD66952-EA7D-4B9A-A01B-14AB20484E55}"/>
              </a:ext>
            </a:extLst>
          </p:cNvPr>
          <p:cNvSpPr/>
          <p:nvPr/>
        </p:nvSpPr>
        <p:spPr>
          <a:xfrm>
            <a:off x="44474" y="2579014"/>
            <a:ext cx="5535989" cy="105118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4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24B07-399C-4108-9A44-E5D6058A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RRTI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5BEEB-D628-4669-809B-415537E2C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2352" y="6260213"/>
            <a:ext cx="453736" cy="411777"/>
          </a:xfrm>
        </p:spPr>
        <p:txBody>
          <a:bodyPr/>
          <a:lstStyle/>
          <a:p>
            <a:pPr algn="ctr"/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EDE01F-4416-4243-9B95-7D49EAC0EE90}"/>
                  </a:ext>
                </a:extLst>
              </p:cNvPr>
              <p:cNvSpPr txBox="1"/>
              <p:nvPr/>
            </p:nvSpPr>
            <p:spPr>
              <a:xfrm>
                <a:off x="434002" y="2653943"/>
                <a:ext cx="3708845" cy="976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obtain the same growth rate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Ι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EDE01F-4416-4243-9B95-7D49EAC0E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2" y="2653943"/>
                <a:ext cx="3708845" cy="976486"/>
              </a:xfrm>
              <a:prstGeom prst="rect">
                <a:avLst/>
              </a:prstGeom>
              <a:blipFill>
                <a:blip r:embed="rId3"/>
                <a:stretch>
                  <a:fillRect l="-1642" t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2EE88CFE-55B7-A9FA-A2A0-7B235BC8D33C}"/>
              </a:ext>
            </a:extLst>
          </p:cNvPr>
          <p:cNvSpPr/>
          <p:nvPr/>
        </p:nvSpPr>
        <p:spPr>
          <a:xfrm>
            <a:off x="246436" y="650782"/>
            <a:ext cx="3896411" cy="548640"/>
          </a:xfrm>
          <a:prstGeom prst="flowChartDocumen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Growth Rate Solution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EC19BF-D657-0076-B281-B90CE8C7ABB3}"/>
                  </a:ext>
                </a:extLst>
              </p:cNvPr>
              <p:cNvSpPr txBox="1"/>
              <p:nvPr/>
            </p:nvSpPr>
            <p:spPr>
              <a:xfrm>
                <a:off x="75597" y="1401090"/>
                <a:ext cx="5226107" cy="1051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𝑅𝑇𝐼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: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EC19BF-D657-0076-B281-B90CE8C7A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7" y="1401090"/>
                <a:ext cx="5226107" cy="10511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DAD882-7CC7-BF20-4170-6C8E3AEE569C}"/>
                  </a:ext>
                </a:extLst>
              </p:cNvPr>
              <p:cNvSpPr txBox="1"/>
              <p:nvPr/>
            </p:nvSpPr>
            <p:spPr>
              <a:xfrm>
                <a:off x="5386440" y="560697"/>
                <a:ext cx="8632947" cy="1872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𝑅𝑅𝑇𝐼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̃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dirty="0"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Ι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DAD882-7CC7-BF20-4170-6C8E3AEE5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440" y="560697"/>
                <a:ext cx="8632947" cy="1872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41E7AD8-5677-49C1-8DD7-9D2A42E7BDCB}"/>
              </a:ext>
            </a:extLst>
          </p:cNvPr>
          <p:cNvGrpSpPr/>
          <p:nvPr/>
        </p:nvGrpSpPr>
        <p:grpSpPr>
          <a:xfrm>
            <a:off x="8898240" y="2641853"/>
            <a:ext cx="2987192" cy="2901486"/>
            <a:chOff x="9672283" y="809614"/>
            <a:chExt cx="1664550" cy="161679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E533FF8-6391-D1F5-8C56-ED6032176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7" t="40112" r="55576" b="42396"/>
            <a:stretch/>
          </p:blipFill>
          <p:spPr>
            <a:xfrm>
              <a:off x="9672283" y="809614"/>
              <a:ext cx="1664550" cy="157645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C7274AD-87EE-2B7B-751A-41C2FB38AC9A}"/>
                    </a:ext>
                  </a:extLst>
                </p:cNvPr>
                <p:cNvSpPr txBox="1"/>
                <p:nvPr/>
              </p:nvSpPr>
              <p:spPr>
                <a:xfrm>
                  <a:off x="10611712" y="1559537"/>
                  <a:ext cx="394494" cy="3944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C7274AD-87EE-2B7B-751A-41C2FB38AC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1712" y="1559537"/>
                  <a:ext cx="394494" cy="3944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1A4FD0C-2867-F4C6-9A8C-73C490711547}"/>
                    </a:ext>
                  </a:extLst>
                </p:cNvPr>
                <p:cNvSpPr txBox="1"/>
                <p:nvPr/>
              </p:nvSpPr>
              <p:spPr>
                <a:xfrm>
                  <a:off x="10567221" y="855692"/>
                  <a:ext cx="483476" cy="3944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1A4FD0C-2867-F4C6-9A8C-73C4907115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67221" y="855692"/>
                  <a:ext cx="483476" cy="3944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18C28F-E48E-40A6-8C08-A364279FE6F4}"/>
                </a:ext>
              </a:extLst>
            </p:cNvPr>
            <p:cNvSpPr/>
            <p:nvPr/>
          </p:nvSpPr>
          <p:spPr>
            <a:xfrm>
              <a:off x="11023499" y="1963350"/>
              <a:ext cx="217236" cy="463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821CAF-D393-4348-A3CA-5BBCC1BC9042}"/>
              </a:ext>
            </a:extLst>
          </p:cNvPr>
          <p:cNvGrpSpPr/>
          <p:nvPr/>
        </p:nvGrpSpPr>
        <p:grpSpPr>
          <a:xfrm>
            <a:off x="6104651" y="2641853"/>
            <a:ext cx="2725289" cy="2829096"/>
            <a:chOff x="6904773" y="817065"/>
            <a:chExt cx="1518610" cy="1576454"/>
          </a:xfrm>
        </p:grpSpPr>
        <p:pic>
          <p:nvPicPr>
            <p:cNvPr id="21" name="Picture 2">
              <a:hlinkClick r:id="rId9"/>
              <a:extLst>
                <a:ext uri="{FF2B5EF4-FFF2-40B4-BE49-F238E27FC236}">
                  <a16:creationId xmlns:a16="http://schemas.microsoft.com/office/drawing/2014/main" id="{094E309C-6F1D-D349-C221-96F6966240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9" t="36108" r="73870" b="41563"/>
            <a:stretch/>
          </p:blipFill>
          <p:spPr bwMode="auto">
            <a:xfrm>
              <a:off x="6905098" y="817065"/>
              <a:ext cx="1518285" cy="157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21499B9-5B31-4EF3-A41B-75E14D58F9F3}"/>
                </a:ext>
              </a:extLst>
            </p:cNvPr>
            <p:cNvCxnSpPr>
              <a:cxnSpLocks/>
            </p:cNvCxnSpPr>
            <p:nvPr/>
          </p:nvCxnSpPr>
          <p:spPr>
            <a:xfrm>
              <a:off x="7032123" y="1047808"/>
              <a:ext cx="0" cy="784037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68219E6-6FBD-4BE5-8001-C5D124C74486}"/>
                </a:ext>
              </a:extLst>
            </p:cNvPr>
            <p:cNvSpPr txBox="1"/>
            <p:nvPr/>
          </p:nvSpPr>
          <p:spPr>
            <a:xfrm>
              <a:off x="6904773" y="1732111"/>
              <a:ext cx="751388" cy="428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44A17F-FCA7-FC69-8587-EA3B7873BC9C}"/>
                  </a:ext>
                </a:extLst>
              </p:cNvPr>
              <p:cNvSpPr txBox="1"/>
              <p:nvPr/>
            </p:nvSpPr>
            <p:spPr>
              <a:xfrm>
                <a:off x="7829036" y="4462972"/>
                <a:ext cx="47787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44A17F-FCA7-FC69-8587-EA3B7873B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036" y="4462972"/>
                <a:ext cx="477870" cy="707886"/>
              </a:xfrm>
              <a:prstGeom prst="rect">
                <a:avLst/>
              </a:prstGeom>
              <a:blipFill>
                <a:blip r:embed="rId11"/>
                <a:stretch>
                  <a:fillRect r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94F2E4-874F-F513-2287-38DE646D97F3}"/>
                  </a:ext>
                </a:extLst>
              </p:cNvPr>
              <p:cNvSpPr txBox="1"/>
              <p:nvPr/>
            </p:nvSpPr>
            <p:spPr>
              <a:xfrm>
                <a:off x="7590102" y="2874580"/>
                <a:ext cx="47787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94F2E4-874F-F513-2287-38DE646D9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102" y="2874580"/>
                <a:ext cx="477870" cy="707886"/>
              </a:xfrm>
              <a:prstGeom prst="rect">
                <a:avLst/>
              </a:prstGeom>
              <a:blipFill>
                <a:blip r:embed="rId12"/>
                <a:stretch>
                  <a:fillRect r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21E075F-2ED3-4806-9D53-994B78B650DF}"/>
              </a:ext>
            </a:extLst>
          </p:cNvPr>
          <p:cNvSpPr/>
          <p:nvPr/>
        </p:nvSpPr>
        <p:spPr>
          <a:xfrm>
            <a:off x="124963" y="3757168"/>
            <a:ext cx="5535989" cy="230865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4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B73677-72FF-4F6C-BBD7-B844C58BACC0}"/>
                  </a:ext>
                </a:extLst>
              </p:cNvPr>
              <p:cNvSpPr txBox="1"/>
              <p:nvPr/>
            </p:nvSpPr>
            <p:spPr>
              <a:xfrm>
                <a:off x="246436" y="4062623"/>
                <a:ext cx="5316164" cy="180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linear RTI</a:t>
                </a:r>
                <a:r>
                  <a:rPr lang="en-US" sz="2400" dirty="0"/>
                  <a:t>  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𝑅𝑇𝐼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𝑹𝑻𝑰</m:t>
                        </m:r>
                      </m:sub>
                    </m:sSub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num>
                          <m:den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𝒈𝑨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∴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B73677-72FF-4F6C-BBD7-B844C58BA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6" y="4062623"/>
                <a:ext cx="5316164" cy="1800173"/>
              </a:xfrm>
              <a:prstGeom prst="rect">
                <a:avLst/>
              </a:prstGeom>
              <a:blipFill>
                <a:blip r:embed="rId13"/>
                <a:stretch>
                  <a:fillRect l="-1718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CC26671-9A38-4FA5-998F-1DD501D0571A}"/>
              </a:ext>
            </a:extLst>
          </p:cNvPr>
          <p:cNvCxnSpPr>
            <a:cxnSpLocks/>
          </p:cNvCxnSpPr>
          <p:nvPr/>
        </p:nvCxnSpPr>
        <p:spPr>
          <a:xfrm flipV="1">
            <a:off x="11337026" y="3615546"/>
            <a:ext cx="0" cy="1407029"/>
          </a:xfrm>
          <a:prstGeom prst="straightConnector1">
            <a:avLst/>
          </a:prstGeom>
          <a:ln w="47625">
            <a:solidFill>
              <a:schemeClr val="bg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6C55DEA-20A9-482C-AFD1-F71C061DAC72}"/>
              </a:ext>
            </a:extLst>
          </p:cNvPr>
          <p:cNvSpPr/>
          <p:nvPr/>
        </p:nvSpPr>
        <p:spPr>
          <a:xfrm>
            <a:off x="6108899" y="5529618"/>
            <a:ext cx="2671208" cy="5217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RTI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A61A62-5589-4544-9C19-019A9459F0CE}"/>
              </a:ext>
            </a:extLst>
          </p:cNvPr>
          <p:cNvSpPr/>
          <p:nvPr/>
        </p:nvSpPr>
        <p:spPr>
          <a:xfrm>
            <a:off x="8889274" y="5514897"/>
            <a:ext cx="2804348" cy="5217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RRTI</a:t>
            </a:r>
          </a:p>
        </p:txBody>
      </p:sp>
    </p:spTree>
    <p:extLst>
      <p:ext uri="{BB962C8B-B14F-4D97-AF65-F5344CB8AC3E}">
        <p14:creationId xmlns:p14="http://schemas.microsoft.com/office/powerpoint/2010/main" val="211244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D5B57F-A6DF-414B-7B86-BAF81C3A3D9C}"/>
              </a:ext>
            </a:extLst>
          </p:cNvPr>
          <p:cNvSpPr/>
          <p:nvPr/>
        </p:nvSpPr>
        <p:spPr>
          <a:xfrm>
            <a:off x="85810" y="831231"/>
            <a:ext cx="6482921" cy="519188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4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2C872-C2B0-40B1-9D18-EDC7C1D2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Lag Between Particle and 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00198-6460-458E-AB21-2BE13674B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BF8083-0FF0-4155-AAA2-787E3166BCA5}"/>
                  </a:ext>
                </a:extLst>
              </p:cNvPr>
              <p:cNvSpPr txBox="1"/>
              <p:nvPr/>
            </p:nvSpPr>
            <p:spPr>
              <a:xfrm>
                <a:off x="296777" y="1028710"/>
                <a:ext cx="7201424" cy="5266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Defining the Stokes number: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𝑅𝑅𝑇𝐼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RRTI time scale: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𝑅𝑅𝑇𝐼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time scale (terminal velocity time scale):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𝑘𝑅𝑒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(0)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𝑎𝑏𝑠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BF8083-0FF0-4155-AAA2-787E3166B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77" y="1028710"/>
                <a:ext cx="7201424" cy="5266185"/>
              </a:xfrm>
              <a:prstGeom prst="rect">
                <a:avLst/>
              </a:prstGeom>
              <a:blipFill>
                <a:blip r:embed="rId3"/>
                <a:stretch>
                  <a:fillRect l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34755D9B-BA6B-4002-A888-3E4A8F2760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7" r="15911"/>
          <a:stretch/>
        </p:blipFill>
        <p:spPr>
          <a:xfrm>
            <a:off x="6859211" y="1113513"/>
            <a:ext cx="2074095" cy="124716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B01C904-2512-4ED3-B0BD-CDF4FB6928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5" r="9718"/>
          <a:stretch/>
        </p:blipFill>
        <p:spPr>
          <a:xfrm>
            <a:off x="9471755" y="1028710"/>
            <a:ext cx="2494619" cy="134668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502F7AD-C9B6-4036-BBC7-0212EE67F020}"/>
              </a:ext>
            </a:extLst>
          </p:cNvPr>
          <p:cNvCxnSpPr>
            <a:cxnSpLocks/>
          </p:cNvCxnSpPr>
          <p:nvPr/>
        </p:nvCxnSpPr>
        <p:spPr>
          <a:xfrm>
            <a:off x="9180797" y="785722"/>
            <a:ext cx="0" cy="203292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3A7B8D2-D7FD-4D6A-B9FA-D31C1D026E32}"/>
              </a:ext>
            </a:extLst>
          </p:cNvPr>
          <p:cNvSpPr txBox="1"/>
          <p:nvPr/>
        </p:nvSpPr>
        <p:spPr>
          <a:xfrm>
            <a:off x="7032493" y="2607888"/>
            <a:ext cx="190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Stokes regime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1B5A31-2C66-42CE-89D7-1588F7B23CB3}"/>
              </a:ext>
            </a:extLst>
          </p:cNvPr>
          <p:cNvSpPr/>
          <p:nvPr/>
        </p:nvSpPr>
        <p:spPr>
          <a:xfrm>
            <a:off x="9461921" y="2607888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Non-linear Stokes regime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207FAB3-FB84-49FB-AA97-CFEE0C8FB3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5744" r="6702"/>
          <a:stretch/>
        </p:blipFill>
        <p:spPr>
          <a:xfrm>
            <a:off x="7291232" y="3039071"/>
            <a:ext cx="4090528" cy="32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1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E23AE1-84B0-481B-8246-E8F492BD2299}"/>
              </a:ext>
            </a:extLst>
          </p:cNvPr>
          <p:cNvSpPr/>
          <p:nvPr/>
        </p:nvSpPr>
        <p:spPr>
          <a:xfrm>
            <a:off x="32771" y="704022"/>
            <a:ext cx="7236916" cy="544995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4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90;p26">
            <a:extLst>
              <a:ext uri="{FF2B5EF4-FFF2-40B4-BE49-F238E27FC236}">
                <a16:creationId xmlns:a16="http://schemas.microsoft.com/office/drawing/2014/main" id="{EFC9E50D-1288-40BD-88C1-6E63ACF3CBB0}"/>
              </a:ext>
            </a:extLst>
          </p:cNvPr>
          <p:cNvSpPr txBox="1"/>
          <p:nvPr/>
        </p:nvSpPr>
        <p:spPr>
          <a:xfrm>
            <a:off x="11663730" y="6244191"/>
            <a:ext cx="8889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6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32CC96-5AF6-4D92-9B53-43BC1B0BBB0B}"/>
              </a:ext>
            </a:extLst>
          </p:cNvPr>
          <p:cNvSpPr txBox="1"/>
          <p:nvPr/>
        </p:nvSpPr>
        <p:spPr>
          <a:xfrm>
            <a:off x="1905001" y="0"/>
            <a:ext cx="10058400" cy="6400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Times New Roman"/>
              </a:rPr>
              <a:t>Numerical Method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63842B-1EBF-4CFD-9175-77712C141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81" y="1005195"/>
            <a:ext cx="7160339" cy="514878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for </a:t>
            </a:r>
            <a:r>
              <a:rPr lang="en-US" sz="2400" dirty="0"/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ompressible </a:t>
            </a:r>
            <a:r>
              <a:rPr lang="en-US" sz="2400" dirty="0"/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400" dirty="0"/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roblems found in astrophysics</a:t>
            </a:r>
          </a:p>
          <a:p>
            <a:pPr marL="20320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Particle-In-Cell Capabilities </a:t>
            </a:r>
            <a:r>
              <a:rPr lang="en-US" sz="2400" dirty="0"/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eveloped in FLASH</a:t>
            </a:r>
          </a:p>
          <a:p>
            <a:pPr marL="488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Three-dimensional </a:t>
            </a:r>
            <a:r>
              <a:rPr lang="en-US" sz="2400" dirty="0"/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mplementation with two-way mass, momentum, and </a:t>
            </a:r>
            <a:r>
              <a:rPr lang="en-US" sz="2400" dirty="0"/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nergy transfer </a:t>
            </a:r>
          </a:p>
          <a:p>
            <a:pPr marL="488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radiation force and energy on particles and </a:t>
            </a:r>
            <a:r>
              <a:rPr lang="en-US" sz="2400" dirty="0"/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and implemented a drag model on the particles</a:t>
            </a:r>
          </a:p>
          <a:p>
            <a:pPr marL="488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Third-order accuracy in space integration and </a:t>
            </a:r>
            <a:r>
              <a:rPr lang="en-US" sz="2400" dirty="0"/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econd-order time integration</a:t>
            </a:r>
            <a:endParaRPr lang="en-US" sz="1800" dirty="0">
              <a:latin typeface="Times New Roman"/>
            </a:endParaRPr>
          </a:p>
          <a:p>
            <a:pPr marL="4889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800" dirty="0">
              <a:latin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BB31ED-25B6-405B-B5F2-39C10E3336E8}"/>
              </a:ext>
            </a:extLst>
          </p:cNvPr>
          <p:cNvSpPr/>
          <p:nvPr/>
        </p:nvSpPr>
        <p:spPr>
          <a:xfrm>
            <a:off x="7201349" y="5678163"/>
            <a:ext cx="4738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hydrodynamic instability evolution.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(Dahal &amp; McFarland 2017)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7EAC17-2760-451F-81A2-BDA15A093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27" y="755158"/>
            <a:ext cx="3966830" cy="34521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5A9327-5A4F-47C5-B97B-9A800919A57A}"/>
              </a:ext>
            </a:extLst>
          </p:cNvPr>
          <p:cNvSpPr/>
          <p:nvPr/>
        </p:nvSpPr>
        <p:spPr>
          <a:xfrm>
            <a:off x="7485244" y="418256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imes New Roman"/>
              </a:rPr>
              <a:t>Example of radiation shadows effect on particles in a box </a:t>
            </a:r>
          </a:p>
        </p:txBody>
      </p:sp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AA004096-EF16-445E-952E-6A3B1178728B}"/>
              </a:ext>
            </a:extLst>
          </p:cNvPr>
          <p:cNvSpPr/>
          <p:nvPr/>
        </p:nvSpPr>
        <p:spPr>
          <a:xfrm>
            <a:off x="539611" y="640080"/>
            <a:ext cx="1877767" cy="500543"/>
          </a:xfrm>
          <a:prstGeom prst="flowChartDocumen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6AC9BC-B365-42BF-B154-C682789C486E}"/>
              </a:ext>
            </a:extLst>
          </p:cNvPr>
          <p:cNvSpPr txBox="1"/>
          <p:nvPr/>
        </p:nvSpPr>
        <p:spPr>
          <a:xfrm>
            <a:off x="411481" y="591400"/>
            <a:ext cx="227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/>
              </a:rPr>
              <a:t> FLASH Code</a:t>
            </a:r>
            <a:endParaRPr lang="en-US" sz="2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D41DEA-D68C-4798-9A94-DCE6330CB5EE}"/>
              </a:ext>
            </a:extLst>
          </p:cNvPr>
          <p:cNvGrpSpPr/>
          <p:nvPr/>
        </p:nvGrpSpPr>
        <p:grpSpPr>
          <a:xfrm>
            <a:off x="7329650" y="4533160"/>
            <a:ext cx="4812290" cy="1145004"/>
            <a:chOff x="2802042" y="4136480"/>
            <a:chExt cx="5739361" cy="148021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F2F2CF1-789A-4E26-8B3A-D9D265F3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2042" y="4141088"/>
              <a:ext cx="964916" cy="14615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AE68DDC-CA36-4589-88F2-D42381CC9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7231" y="4141088"/>
              <a:ext cx="940301" cy="146617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B9DF186-D156-4B9A-B27C-8AFB26308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2419" y="4136480"/>
              <a:ext cx="886945" cy="146617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C3C251E-CBA7-4774-BF42-F49D6D892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7608" y="4136480"/>
              <a:ext cx="897727" cy="146617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BF35DB9-32D3-4F5A-B740-803AB7938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77985" y="4136480"/>
              <a:ext cx="891346" cy="14661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1DC2F4C-764A-41FE-8462-0CBA25F9D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22797" y="4136480"/>
              <a:ext cx="934362" cy="1466173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39CDD2-047A-4589-8D7F-69295CE12DEE}"/>
                </a:ext>
              </a:extLst>
            </p:cNvPr>
            <p:cNvSpPr/>
            <p:nvPr/>
          </p:nvSpPr>
          <p:spPr>
            <a:xfrm>
              <a:off x="2806984" y="4136480"/>
              <a:ext cx="5734419" cy="14802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639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CA56E515-EDE5-4CC3-870A-D3B43CD40B74}"/>
                  </a:ext>
                </a:extLst>
              </p:cNvPr>
              <p:cNvSpPr/>
              <p:nvPr/>
            </p:nvSpPr>
            <p:spPr>
              <a:xfrm>
                <a:off x="152628" y="2681258"/>
                <a:ext cx="6949620" cy="18687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15875">
                <a:solidFill>
                  <a:srgbClr val="48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Graphite solid particles, uniform 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=0.22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𝑧𝑜𝑛𝑒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CA56E515-EDE5-4CC3-870A-D3B43CD40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28" y="2681258"/>
                <a:ext cx="6949620" cy="18687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5875">
                <a:solidFill>
                  <a:srgbClr val="48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8D16CB-5ACD-473C-8D32-EBE9248C50E0}"/>
              </a:ext>
            </a:extLst>
          </p:cNvPr>
          <p:cNvSpPr/>
          <p:nvPr/>
        </p:nvSpPr>
        <p:spPr>
          <a:xfrm>
            <a:off x="152397" y="733824"/>
            <a:ext cx="6923021" cy="18687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4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68E8D-2CFE-424C-979F-7C63A0559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1C5616-BE51-45C3-85DD-3B8D91AB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975" y="80963"/>
            <a:ext cx="9829800" cy="549275"/>
          </a:xfrm>
        </p:spPr>
        <p:txBody>
          <a:bodyPr/>
          <a:lstStyle/>
          <a:p>
            <a:r>
              <a:rPr lang="en-US" sz="4000" b="1" dirty="0"/>
              <a:t>Initial Condition</a:t>
            </a:r>
            <a:endParaRPr lang="en-US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D810C4-C523-4DFE-9B1E-27FC2D51BB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7" t="51692" r="25307" b="11869"/>
          <a:stretch/>
        </p:blipFill>
        <p:spPr>
          <a:xfrm>
            <a:off x="9663113" y="1718442"/>
            <a:ext cx="2489118" cy="2278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5FD8E1-C905-4018-9AF7-DD5140620764}"/>
                  </a:ext>
                </a:extLst>
              </p:cNvPr>
              <p:cNvSpPr txBox="1"/>
              <p:nvPr/>
            </p:nvSpPr>
            <p:spPr>
              <a:xfrm>
                <a:off x="377131" y="630238"/>
                <a:ext cx="6520159" cy="2367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Hydrogen gas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8.76e-5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pa.s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=0.0899;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Atwood = 0.1;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𝑅𝑇𝐼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=0.03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=101.325 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𝑘𝑝𝑎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5FD8E1-C905-4018-9AF7-DD5140620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31" y="630238"/>
                <a:ext cx="6520159" cy="2367571"/>
              </a:xfrm>
              <a:prstGeom prst="rect">
                <a:avLst/>
              </a:prstGeom>
              <a:blipFill>
                <a:blip r:embed="rId5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903EDD-76B4-4C72-A1FF-4975EECF0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56714"/>
              </p:ext>
            </p:extLst>
          </p:nvPr>
        </p:nvGraphicFramePr>
        <p:xfrm>
          <a:off x="113162" y="4678048"/>
          <a:ext cx="2212974" cy="1451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217017265"/>
                    </a:ext>
                  </a:extLst>
                </a:gridCol>
                <a:gridCol w="1015919">
                  <a:extLst>
                    <a:ext uri="{9D8B030D-6E8A-4147-A177-3AD203B41FA5}">
                      <a16:colId xmlns:a16="http://schemas.microsoft.com/office/drawing/2014/main" val="2306781795"/>
                    </a:ext>
                  </a:extLst>
                </a:gridCol>
                <a:gridCol w="587456">
                  <a:extLst>
                    <a:ext uri="{9D8B030D-6E8A-4147-A177-3AD203B41FA5}">
                      <a16:colId xmlns:a16="http://schemas.microsoft.com/office/drawing/2014/main" val="3967355916"/>
                    </a:ext>
                  </a:extLst>
                </a:gridCol>
              </a:tblGrid>
              <a:tr h="298288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(cm)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3440732"/>
                  </a:ext>
                </a:extLst>
              </a:tr>
              <a:tr h="298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2098668"/>
                  </a:ext>
                </a:extLst>
              </a:tr>
              <a:tr h="298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7869062"/>
                  </a:ext>
                </a:extLst>
              </a:tr>
              <a:tr h="4298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Lagrangian points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8759731"/>
                  </a:ext>
                </a:extLst>
              </a:tr>
            </a:tbl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91D012B6-85E4-4B1E-B630-4A4E023B2EFB}"/>
              </a:ext>
            </a:extLst>
          </p:cNvPr>
          <p:cNvGrpSpPr/>
          <p:nvPr/>
        </p:nvGrpSpPr>
        <p:grpSpPr>
          <a:xfrm>
            <a:off x="8903494" y="960666"/>
            <a:ext cx="612458" cy="4630763"/>
            <a:chOff x="8261940" y="1081070"/>
            <a:chExt cx="612458" cy="459382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3C049E2-977F-40E1-AA54-A0DD3F5D7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2237" r="10041" b="8716"/>
            <a:stretch/>
          </p:blipFill>
          <p:spPr>
            <a:xfrm rot="10800000">
              <a:off x="8261940" y="2328437"/>
              <a:ext cx="612458" cy="220112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CE88F0C-E9E4-4F22-B1B6-D8DEED5149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5250" r="10041" b="8716"/>
            <a:stretch/>
          </p:blipFill>
          <p:spPr>
            <a:xfrm rot="10800000">
              <a:off x="8261940" y="1608874"/>
              <a:ext cx="612458" cy="71956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A360143-85DD-4E15-B32A-9AD4846510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4580" r="10041" b="8716"/>
            <a:stretch/>
          </p:blipFill>
          <p:spPr>
            <a:xfrm rot="10800000">
              <a:off x="8261940" y="1081070"/>
              <a:ext cx="612458" cy="74963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4008C89-6284-4695-A31E-295809341A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329" r="10041" b="35150"/>
            <a:stretch/>
          </p:blipFill>
          <p:spPr>
            <a:xfrm rot="10800000">
              <a:off x="8261940" y="4529562"/>
              <a:ext cx="612458" cy="1145328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02BE4F0-126F-4ABA-8F48-1E356F88C902}"/>
              </a:ext>
            </a:extLst>
          </p:cNvPr>
          <p:cNvGrpSpPr/>
          <p:nvPr/>
        </p:nvGrpSpPr>
        <p:grpSpPr>
          <a:xfrm>
            <a:off x="7088421" y="593902"/>
            <a:ext cx="1351022" cy="5460552"/>
            <a:chOff x="6564552" y="712245"/>
            <a:chExt cx="1351022" cy="546055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03D21C5-C564-4AC4-993E-3C500027BD8D}"/>
                </a:ext>
              </a:extLst>
            </p:cNvPr>
            <p:cNvGrpSpPr/>
            <p:nvPr/>
          </p:nvGrpSpPr>
          <p:grpSpPr>
            <a:xfrm>
              <a:off x="6564552" y="960812"/>
              <a:ext cx="975606" cy="4963418"/>
              <a:chOff x="6564553" y="630239"/>
              <a:chExt cx="975606" cy="5293484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A26B33C4-0509-40D6-B74E-B752C91826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80" t="3048" r="35290" b="11664"/>
              <a:stretch/>
            </p:blipFill>
            <p:spPr>
              <a:xfrm>
                <a:off x="6564553" y="630239"/>
                <a:ext cx="962604" cy="529348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42A8E393-A182-4534-8F9F-7100A95984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18" t="2528" r="7352" b="6237"/>
              <a:stretch/>
            </p:blipFill>
            <p:spPr>
              <a:xfrm rot="10800000">
                <a:off x="6988778" y="719635"/>
                <a:ext cx="551381" cy="4938708"/>
              </a:xfrm>
              <a:prstGeom prst="rect">
                <a:avLst/>
              </a:prstGeom>
            </p:spPr>
          </p:pic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36766D6-B776-49F6-A25F-828626D15AFD}"/>
                </a:ext>
              </a:extLst>
            </p:cNvPr>
            <p:cNvSpPr/>
            <p:nvPr/>
          </p:nvSpPr>
          <p:spPr>
            <a:xfrm>
              <a:off x="6799209" y="712245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Reflect</a:t>
              </a:r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F88F5D-708C-41F3-BCC9-3474FA737345}"/>
                </a:ext>
              </a:extLst>
            </p:cNvPr>
            <p:cNvSpPr/>
            <p:nvPr/>
          </p:nvSpPr>
          <p:spPr>
            <a:xfrm rot="16200000">
              <a:off x="6343371" y="3772200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Reflect</a:t>
              </a:r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D2BED6F-9E7D-408D-9966-8A678E7EB2EF}"/>
                </a:ext>
              </a:extLst>
            </p:cNvPr>
            <p:cNvSpPr/>
            <p:nvPr/>
          </p:nvSpPr>
          <p:spPr>
            <a:xfrm>
              <a:off x="6799209" y="5803465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Reflect</a:t>
              </a:r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D339DBB-C071-4D48-8ADB-1074C7EBF4D1}"/>
                </a:ext>
              </a:extLst>
            </p:cNvPr>
            <p:cNvSpPr/>
            <p:nvPr/>
          </p:nvSpPr>
          <p:spPr>
            <a:xfrm rot="5400000">
              <a:off x="7305150" y="3743735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Reflect</a:t>
              </a:r>
              <a:endParaRPr lang="en-US" dirty="0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4105E574-20CB-47BB-8086-35549FD4CE88}"/>
              </a:ext>
            </a:extLst>
          </p:cNvPr>
          <p:cNvSpPr/>
          <p:nvPr/>
        </p:nvSpPr>
        <p:spPr>
          <a:xfrm>
            <a:off x="9099036" y="3270137"/>
            <a:ext cx="209550" cy="14262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92E8462-EFA3-4F24-8BCA-1246505724DF}"/>
              </a:ext>
            </a:extLst>
          </p:cNvPr>
          <p:cNvCxnSpPr>
            <a:cxnSpLocks/>
          </p:cNvCxnSpPr>
          <p:nvPr/>
        </p:nvCxnSpPr>
        <p:spPr>
          <a:xfrm flipV="1">
            <a:off x="9307494" y="1718442"/>
            <a:ext cx="355619" cy="159015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D9A07EF-BD95-4A43-8132-32CE3934D6E4}"/>
              </a:ext>
            </a:extLst>
          </p:cNvPr>
          <p:cNvCxnSpPr>
            <a:cxnSpLocks/>
          </p:cNvCxnSpPr>
          <p:nvPr/>
        </p:nvCxnSpPr>
        <p:spPr>
          <a:xfrm>
            <a:off x="9307494" y="3429000"/>
            <a:ext cx="355619" cy="56777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2621B9-ADB9-4BE4-96B9-C9DBF8332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230570"/>
              </p:ext>
            </p:extLst>
          </p:nvPr>
        </p:nvGraphicFramePr>
        <p:xfrm>
          <a:off x="2449704" y="4618891"/>
          <a:ext cx="4680680" cy="1522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1311">
                  <a:extLst>
                    <a:ext uri="{9D8B030D-6E8A-4147-A177-3AD203B41FA5}">
                      <a16:colId xmlns:a16="http://schemas.microsoft.com/office/drawing/2014/main" val="453423521"/>
                    </a:ext>
                  </a:extLst>
                </a:gridCol>
                <a:gridCol w="1781908">
                  <a:extLst>
                    <a:ext uri="{9D8B030D-6E8A-4147-A177-3AD203B41FA5}">
                      <a16:colId xmlns:a16="http://schemas.microsoft.com/office/drawing/2014/main" val="3948544033"/>
                    </a:ext>
                  </a:extLst>
                </a:gridCol>
                <a:gridCol w="1327461">
                  <a:extLst>
                    <a:ext uri="{9D8B030D-6E8A-4147-A177-3AD203B41FA5}">
                      <a16:colId xmlns:a16="http://schemas.microsoft.com/office/drawing/2014/main" val="41216240"/>
                    </a:ext>
                  </a:extLst>
                </a:gridCol>
              </a:tblGrid>
              <a:tr h="46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particle diameter (um)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number of particles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Parcel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4392816"/>
                  </a:ext>
                </a:extLst>
              </a:tr>
              <a:tr h="321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2.26e15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6.9e9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708000"/>
                  </a:ext>
                </a:extLst>
              </a:tr>
              <a:tr h="321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2.26e12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6.9e6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9530581"/>
                  </a:ext>
                </a:extLst>
              </a:tr>
              <a:tr h="321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1.81e10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5.52e4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136355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18D15F5-1D5D-4BD3-BB60-9305865270AA}"/>
              </a:ext>
            </a:extLst>
          </p:cNvPr>
          <p:cNvSpPr/>
          <p:nvPr/>
        </p:nvSpPr>
        <p:spPr>
          <a:xfrm>
            <a:off x="9452528" y="5015272"/>
            <a:ext cx="2864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Left: gas simulation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Right: multiphase simulation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conditions: reflected/wall for all 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4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BDD7BE-976A-4D69-A469-02549FFDC5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" b="5521"/>
          <a:stretch/>
        </p:blipFill>
        <p:spPr>
          <a:xfrm>
            <a:off x="831399" y="2645561"/>
            <a:ext cx="6767133" cy="3562761"/>
          </a:xfrm>
          <a:prstGeom prst="rect">
            <a:avLst/>
          </a:prstGeom>
        </p:spPr>
      </p:pic>
      <p:pic>
        <p:nvPicPr>
          <p:cNvPr id="9" name="RT_dens">
            <a:hlinkClick r:id="" action="ppaction://media"/>
            <a:extLst>
              <a:ext uri="{FF2B5EF4-FFF2-40B4-BE49-F238E27FC236}">
                <a16:creationId xmlns:a16="http://schemas.microsoft.com/office/drawing/2014/main" id="{F5D3A519-8C33-7D60-1F70-16579154C7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t="291" b="8085"/>
          <a:stretch/>
        </p:blipFill>
        <p:spPr>
          <a:xfrm>
            <a:off x="7616762" y="652490"/>
            <a:ext cx="3337093" cy="5503642"/>
          </a:xfrm>
          <a:prstGeom prst="rect">
            <a:avLst/>
          </a:prstGeom>
        </p:spPr>
      </p:pic>
      <p:pic>
        <p:nvPicPr>
          <p:cNvPr id="7" name="RRT_temp">
            <a:hlinkClick r:id="" action="ppaction://media"/>
            <a:extLst>
              <a:ext uri="{FF2B5EF4-FFF2-40B4-BE49-F238E27FC236}">
                <a16:creationId xmlns:a16="http://schemas.microsoft.com/office/drawing/2014/main" id="{7A9999AB-422C-BCF5-A3D8-191CA6D3C25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l="38819" t="4031" r="27385" b="14631"/>
          <a:stretch/>
        </p:blipFill>
        <p:spPr>
          <a:xfrm flipV="1">
            <a:off x="10583283" y="900784"/>
            <a:ext cx="1046699" cy="4842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353133-E372-486D-9FB2-3AA84D48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937" y="93154"/>
            <a:ext cx="9829800" cy="548640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Results- Single 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459A4-34CD-4C6F-BBD7-B3E4A7B21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88BBD-FE22-4C36-A5A5-C72602BE5F79}"/>
              </a:ext>
            </a:extLst>
          </p:cNvPr>
          <p:cNvSpPr txBox="1"/>
          <p:nvPr/>
        </p:nvSpPr>
        <p:spPr>
          <a:xfrm>
            <a:off x="9120106" y="5956077"/>
            <a:ext cx="1060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33D6FD-568F-4A40-A6D8-1659BA599914}"/>
              </a:ext>
            </a:extLst>
          </p:cNvPr>
          <p:cNvSpPr/>
          <p:nvPr/>
        </p:nvSpPr>
        <p:spPr>
          <a:xfrm>
            <a:off x="10697417" y="5956077"/>
            <a:ext cx="818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RRTI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4F2F2-A719-4E93-B571-40DAC288619C}"/>
              </a:ext>
            </a:extLst>
          </p:cNvPr>
          <p:cNvSpPr/>
          <p:nvPr/>
        </p:nvSpPr>
        <p:spPr>
          <a:xfrm>
            <a:off x="95033" y="726639"/>
            <a:ext cx="7521729" cy="19189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>
            <a:solidFill>
              <a:srgbClr val="4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7841E7-B261-45EC-9D0F-438FCA4C409D}"/>
              </a:ext>
            </a:extLst>
          </p:cNvPr>
          <p:cNvSpPr txBox="1"/>
          <p:nvPr/>
        </p:nvSpPr>
        <p:spPr>
          <a:xfrm>
            <a:off x="246774" y="726639"/>
            <a:ext cx="7502951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agreement between RTI (left, gravity-driven) and RRTI (right, radiation- driven) results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growth length of RRTI is smaller than other cases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618B1D8-05BE-4C3F-B3E1-9D3052008321}"/>
                  </a:ext>
                </a:extLst>
              </p:cNvPr>
              <p:cNvSpPr/>
              <p:nvPr/>
            </p:nvSpPr>
            <p:spPr>
              <a:xfrm>
                <a:off x="5383378" y="1319156"/>
                <a:ext cx="215751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Ι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618B1D8-05BE-4C3F-B3E1-9D3052008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8" y="1319156"/>
                <a:ext cx="2157514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1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DD2953C-BF68-4408-85F5-EA43369D288C}" vid="{9653DB98-172A-49B4-9DA9-B27CB27372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4CF1CF3D2E44C9EBC5F33876394C9" ma:contentTypeVersion="6" ma:contentTypeDescription="Create a new document." ma:contentTypeScope="" ma:versionID="2af8d1812aa4603c212d0e0858c9656e">
  <xsd:schema xmlns:xsd="http://www.w3.org/2001/XMLSchema" xmlns:xs="http://www.w3.org/2001/XMLSchema" xmlns:p="http://schemas.microsoft.com/office/2006/metadata/properties" xmlns:ns3="53d305c0-d556-4442-a692-6052d30ee605" targetNamespace="http://schemas.microsoft.com/office/2006/metadata/properties" ma:root="true" ma:fieldsID="34fb8e662285967bd1d3d121e79b30a5" ns3:_="">
    <xsd:import namespace="53d305c0-d556-4442-a692-6052d30ee6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305c0-d556-4442-a692-6052d30ee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6C7BC-1A38-4802-8C98-1FC8190DE44F}">
  <ds:schemaRefs>
    <ds:schemaRef ds:uri="53d305c0-d556-4442-a692-6052d30ee6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B8ABE93-0230-442B-9327-28347FE182D3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53d305c0-d556-4442-a692-6052d30ee605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0868E14-51F9-429D-944B-417BE8E3B3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FMECL Slide Template</Template>
  <TotalTime>22986</TotalTime>
  <Words>859</Words>
  <Application>Microsoft Office PowerPoint</Application>
  <PresentationFormat>Widescreen</PresentationFormat>
  <Paragraphs>178</Paragraphs>
  <Slides>12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Georgia</vt:lpstr>
      <vt:lpstr>Times New Roman</vt:lpstr>
      <vt:lpstr>Wingdings</vt:lpstr>
      <vt:lpstr>2_Office Theme</vt:lpstr>
      <vt:lpstr>PowerPoint Presentation</vt:lpstr>
      <vt:lpstr>Application </vt:lpstr>
      <vt:lpstr>PowerPoint Presentation</vt:lpstr>
      <vt:lpstr>Fundamental of RRTI</vt:lpstr>
      <vt:lpstr>Linear RRTI Analysis</vt:lpstr>
      <vt:lpstr>Lag Between Particle and Gas</vt:lpstr>
      <vt:lpstr>PowerPoint Presentation</vt:lpstr>
      <vt:lpstr>Initial Condition</vt:lpstr>
      <vt:lpstr>Results- Single Gas</vt:lpstr>
      <vt:lpstr>Results- Multiphase flow</vt:lpstr>
      <vt:lpstr>Conclusions &amp; Future Works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Zargarnezhad, Hanif</dc:creator>
  <cp:lastModifiedBy>Myers, Ryan Jozef</cp:lastModifiedBy>
  <cp:revision>763</cp:revision>
  <cp:lastPrinted>2023-06-08T23:32:07Z</cp:lastPrinted>
  <dcterms:created xsi:type="dcterms:W3CDTF">2021-06-04T15:05:16Z</dcterms:created>
  <dcterms:modified xsi:type="dcterms:W3CDTF">2024-02-07T20:43:30Z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0x01010090E4CF1CF3D2E44C9EBC5F33876394C9</vt:lpwstr>
  </property>
</Properties>
</file>